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86" r:id="rId1"/>
  </p:sldMasterIdLst>
  <p:sldIdLst>
    <p:sldId id="256" r:id="rId2"/>
    <p:sldId id="257" r:id="rId3"/>
    <p:sldId id="258" r:id="rId4"/>
    <p:sldId id="273" r:id="rId5"/>
    <p:sldId id="260" r:id="rId6"/>
    <p:sldId id="272" r:id="rId7"/>
    <p:sldId id="274" r:id="rId8"/>
    <p:sldId id="287" r:id="rId9"/>
    <p:sldId id="261" r:id="rId10"/>
    <p:sldId id="262" r:id="rId11"/>
    <p:sldId id="280" r:id="rId12"/>
    <p:sldId id="275" r:id="rId13"/>
    <p:sldId id="263" r:id="rId14"/>
    <p:sldId id="285" r:id="rId15"/>
    <p:sldId id="276" r:id="rId16"/>
    <p:sldId id="264" r:id="rId17"/>
    <p:sldId id="282" r:id="rId18"/>
    <p:sldId id="277" r:id="rId19"/>
    <p:sldId id="265" r:id="rId20"/>
    <p:sldId id="283" r:id="rId21"/>
    <p:sldId id="278" r:id="rId22"/>
    <p:sldId id="268" r:id="rId23"/>
    <p:sldId id="286" r:id="rId24"/>
    <p:sldId id="289" r:id="rId25"/>
    <p:sldId id="2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2565A7-68BC-461F-B7FB-CF1D2F957232}" v="267" dt="2018-04-12T22:29:04.993"/>
    <p1510:client id="{0D6F7AAF-02BB-48E4-B63A-AF0B6DF6321A}" v="2" dt="2018-04-13T17:18:24.821"/>
    <p1510:client id="{D2E36306-FA31-43D0-A354-62A9C93C1C95}" v="18" dt="2018-04-13T19:33:10.918"/>
    <p1510:client id="{4E253445-91C1-4CD2-9618-91B6A77EEC14}" v="118" dt="2018-04-12T20:42:26.639"/>
    <p1510:client id="{A892719C-1046-46C3-A5D3-F9E2F6E275F2}" v="336" dt="2018-04-13T00:57:47.683"/>
    <p1510:client id="{FB886AA2-61DE-4096-AFD6-7D980EC1F1D1}" v="446" dt="2018-04-13T01:00:05.713"/>
    <p1510:client id="{00ED114E-E34F-4703-9EE7-6F4F873E797D}" v="120" dt="2018-04-13T20:00:37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7D296-90CA-457B-8E54-A2103F269F55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D9BCBA-0630-4884-9676-90CFF189BB03}">
      <dgm:prSet phldrT="[Text]"/>
      <dgm:spPr/>
      <dgm:t>
        <a:bodyPr/>
        <a:lstStyle/>
        <a:p>
          <a:r>
            <a:rPr lang="en-US">
              <a:latin typeface="Calibri"/>
              <a:cs typeface="Calibri"/>
            </a:rPr>
            <a:t>Segmentation</a:t>
          </a:r>
          <a:endParaRPr lang="en-US" sz="3000">
            <a:solidFill>
              <a:srgbClr val="010000"/>
            </a:solidFill>
            <a:latin typeface="Calibri"/>
            <a:cs typeface="Calibri"/>
          </a:endParaRPr>
        </a:p>
      </dgm:t>
    </dgm:pt>
    <dgm:pt modelId="{ABEEA84A-DE99-4D11-B7D7-B3312A00C652}" type="parTrans" cxnId="{C1BF03EB-3162-4277-82DE-D172837E2A58}">
      <dgm:prSet/>
      <dgm:spPr/>
      <dgm:t>
        <a:bodyPr/>
        <a:lstStyle/>
        <a:p>
          <a:endParaRPr lang="en-US"/>
        </a:p>
      </dgm:t>
    </dgm:pt>
    <dgm:pt modelId="{B446525D-4094-4122-9CE4-DF01223EC00E}" type="sibTrans" cxnId="{C1BF03EB-3162-4277-82DE-D172837E2A58}">
      <dgm:prSet/>
      <dgm:spPr/>
      <dgm:t>
        <a:bodyPr/>
        <a:lstStyle/>
        <a:p>
          <a:endParaRPr lang="en-US"/>
        </a:p>
      </dgm:t>
    </dgm:pt>
    <dgm:pt modelId="{EE11E2B5-A23D-478C-8484-0AD9DE943E4E}">
      <dgm:prSet phldrT="[Text]"/>
      <dgm:spPr/>
      <dgm:t>
        <a:bodyPr/>
        <a:lstStyle/>
        <a:p>
          <a:r>
            <a:rPr lang="en-US" sz="3400">
              <a:latin typeface="Calibri"/>
              <a:cs typeface="Calibri"/>
            </a:rPr>
            <a:t>Marcom</a:t>
          </a:r>
        </a:p>
      </dgm:t>
    </dgm:pt>
    <dgm:pt modelId="{393FBDB5-F534-4A93-B6A9-D9D6DE16F2C5}" type="parTrans" cxnId="{B6C4F35C-89C9-4BF4-B29F-D2017F972DCA}">
      <dgm:prSet/>
      <dgm:spPr/>
      <dgm:t>
        <a:bodyPr/>
        <a:lstStyle/>
        <a:p>
          <a:endParaRPr lang="en-US"/>
        </a:p>
      </dgm:t>
    </dgm:pt>
    <dgm:pt modelId="{C329BCEA-7EC4-42D1-BFC2-55B0B861755D}" type="sibTrans" cxnId="{B6C4F35C-89C9-4BF4-B29F-D2017F972DCA}">
      <dgm:prSet/>
      <dgm:spPr/>
      <dgm:t>
        <a:bodyPr/>
        <a:lstStyle/>
        <a:p>
          <a:endParaRPr lang="en-US"/>
        </a:p>
      </dgm:t>
    </dgm:pt>
    <dgm:pt modelId="{A7B94223-3856-4EBC-9E04-67652D9E2175}">
      <dgm:prSet phldrT="[Text]"/>
      <dgm:spPr/>
      <dgm:t>
        <a:bodyPr/>
        <a:lstStyle/>
        <a:p>
          <a:r>
            <a:rPr lang="en-US">
              <a:latin typeface="Calibri"/>
              <a:cs typeface="Calibri"/>
            </a:rPr>
            <a:t>Cluster Analysis</a:t>
          </a:r>
        </a:p>
      </dgm:t>
    </dgm:pt>
    <dgm:pt modelId="{A20F66D7-E9A2-48EF-8091-4227E4964721}" type="parTrans" cxnId="{211A90E3-605F-401E-A459-DE1F0947C117}">
      <dgm:prSet/>
      <dgm:spPr/>
      <dgm:t>
        <a:bodyPr/>
        <a:lstStyle/>
        <a:p>
          <a:endParaRPr lang="en-US"/>
        </a:p>
      </dgm:t>
    </dgm:pt>
    <dgm:pt modelId="{52386BEC-719F-4551-B530-B9E24B28C032}" type="sibTrans" cxnId="{211A90E3-605F-401E-A459-DE1F0947C117}">
      <dgm:prSet/>
      <dgm:spPr/>
      <dgm:t>
        <a:bodyPr/>
        <a:lstStyle/>
        <a:p>
          <a:endParaRPr lang="en-US"/>
        </a:p>
      </dgm:t>
    </dgm:pt>
    <dgm:pt modelId="{930DB739-BF5D-40F6-BCFF-E74274D5A7BE}">
      <dgm:prSet phldrT="[Text]"/>
      <dgm:spPr/>
      <dgm:t>
        <a:bodyPr/>
        <a:lstStyle/>
        <a:p>
          <a:r>
            <a:rPr lang="en-US" sz="3200">
              <a:latin typeface="Calibri"/>
              <a:cs typeface="Calibri"/>
            </a:rPr>
            <a:t>Customer share</a:t>
          </a:r>
        </a:p>
      </dgm:t>
    </dgm:pt>
    <dgm:pt modelId="{E8885F22-7A88-4D33-96B1-B6AB28B1C2B3}" type="parTrans" cxnId="{CDA7AC6F-7CE6-4542-9579-DD1FDFFBA708}">
      <dgm:prSet/>
      <dgm:spPr/>
      <dgm:t>
        <a:bodyPr/>
        <a:lstStyle/>
        <a:p>
          <a:endParaRPr lang="en-US"/>
        </a:p>
      </dgm:t>
    </dgm:pt>
    <dgm:pt modelId="{A5CA8F70-3DB6-428B-AA35-BC80D876786B}" type="sibTrans" cxnId="{CDA7AC6F-7CE6-4542-9579-DD1FDFFBA708}">
      <dgm:prSet/>
      <dgm:spPr/>
      <dgm:t>
        <a:bodyPr/>
        <a:lstStyle/>
        <a:p>
          <a:endParaRPr lang="en-US"/>
        </a:p>
      </dgm:t>
    </dgm:pt>
    <dgm:pt modelId="{8915500D-C748-4185-A045-0D7E2E7ECBCA}">
      <dgm:prSet phldrT="[Text]"/>
      <dgm:spPr/>
      <dgm:t>
        <a:bodyPr/>
        <a:lstStyle/>
        <a:p>
          <a:r>
            <a:rPr lang="en-US" sz="3400">
              <a:latin typeface="Calibri"/>
              <a:cs typeface="Calibri"/>
            </a:rPr>
            <a:t>Product Quantity share</a:t>
          </a:r>
        </a:p>
      </dgm:t>
    </dgm:pt>
    <dgm:pt modelId="{60583F53-2B1C-4AC8-803F-9A9B648A0F4D}" type="parTrans" cxnId="{D45FDC9F-D1E7-46A5-A626-6F78447BA7E6}">
      <dgm:prSet/>
      <dgm:spPr/>
    </dgm:pt>
    <dgm:pt modelId="{80D6F44B-A895-4DAB-BDBC-45CC04A7816A}" type="sibTrans" cxnId="{D45FDC9F-D1E7-46A5-A626-6F78447BA7E6}">
      <dgm:prSet/>
      <dgm:spPr/>
    </dgm:pt>
    <dgm:pt modelId="{DDC90A34-4BF1-4559-8A45-FA73962A6B92}">
      <dgm:prSet phldrT="[Text]"/>
      <dgm:spPr/>
      <dgm:t>
        <a:bodyPr/>
        <a:lstStyle/>
        <a:p>
          <a:r>
            <a:rPr lang="en-US" sz="3200">
              <a:latin typeface="Calibri"/>
              <a:cs typeface="Calibri"/>
            </a:rPr>
            <a:t>Revenue share</a:t>
          </a:r>
        </a:p>
      </dgm:t>
    </dgm:pt>
    <dgm:pt modelId="{3F7FD899-CF80-4F5C-AAA0-90560CA8A5CD}" type="parTrans" cxnId="{4709BE83-E472-477F-B6B5-27BD70029826}">
      <dgm:prSet/>
      <dgm:spPr/>
    </dgm:pt>
    <dgm:pt modelId="{BEFE3828-D60C-4D49-B8D5-2564287F3CEA}" type="sibTrans" cxnId="{4709BE83-E472-477F-B6B5-27BD70029826}">
      <dgm:prSet/>
      <dgm:spPr/>
    </dgm:pt>
    <dgm:pt modelId="{90169E3F-5173-43C9-B8C4-989D54FBF2C3}">
      <dgm:prSet phldrT="[Text]"/>
      <dgm:spPr/>
      <dgm:t>
        <a:bodyPr/>
        <a:lstStyle/>
        <a:p>
          <a:r>
            <a:rPr lang="en-US" sz="3200">
              <a:latin typeface="Calibri"/>
              <a:cs typeface="Calibri"/>
            </a:rPr>
            <a:t>Product Purchase Patterns</a:t>
          </a:r>
        </a:p>
      </dgm:t>
    </dgm:pt>
    <dgm:pt modelId="{E33A7089-50BC-46E4-AFD2-7FA8248A8B89}" type="parTrans" cxnId="{78871574-A0DB-42F3-B054-BF1C1CE34249}">
      <dgm:prSet/>
      <dgm:spPr/>
    </dgm:pt>
    <dgm:pt modelId="{A215C275-F7EC-4DE1-BF63-F45A30A61149}" type="sibTrans" cxnId="{78871574-A0DB-42F3-B054-BF1C1CE34249}">
      <dgm:prSet/>
      <dgm:spPr/>
    </dgm:pt>
    <dgm:pt modelId="{8CD27272-BF3E-4191-A158-D6E44ABB7EE9}">
      <dgm:prSet phldrT="[Text]"/>
      <dgm:spPr/>
      <dgm:t>
        <a:bodyPr/>
        <a:lstStyle/>
        <a:p>
          <a:r>
            <a:rPr lang="en-US" sz="3400">
              <a:latin typeface="Calibri"/>
              <a:cs typeface="Calibri"/>
            </a:rPr>
            <a:t>Price Sensitivity Analysis</a:t>
          </a:r>
        </a:p>
      </dgm:t>
    </dgm:pt>
    <dgm:pt modelId="{53F80BB6-34E3-49A0-A81E-9F79A3BE342C}" type="parTrans" cxnId="{B9D41621-9FD2-4CB0-B327-D17E70DF7A99}">
      <dgm:prSet/>
      <dgm:spPr/>
    </dgm:pt>
    <dgm:pt modelId="{07972FC8-A697-4D0B-A07A-975236E78C29}" type="sibTrans" cxnId="{B9D41621-9FD2-4CB0-B327-D17E70DF7A99}">
      <dgm:prSet/>
      <dgm:spPr/>
    </dgm:pt>
    <dgm:pt modelId="{D6920798-22BA-4357-B525-FFF5FEAD060D}">
      <dgm:prSet phldrT="[Text]"/>
      <dgm:spPr/>
      <dgm:t>
        <a:bodyPr/>
        <a:lstStyle/>
        <a:p>
          <a:r>
            <a:rPr lang="en-US" sz="3200">
              <a:latin typeface="Calibri"/>
              <a:cs typeface="Calibri"/>
            </a:rPr>
            <a:t>Adjust prices</a:t>
          </a:r>
        </a:p>
      </dgm:t>
    </dgm:pt>
    <dgm:pt modelId="{49F488F8-DD1E-4435-9A0F-FEA975065E01}" type="parTrans" cxnId="{5C522239-AE4B-404A-ACBE-5057EDA02DB0}">
      <dgm:prSet/>
      <dgm:spPr/>
    </dgm:pt>
    <dgm:pt modelId="{3FDD0D47-1365-4FDD-B42B-FB413C792E46}" type="sibTrans" cxnId="{5C522239-AE4B-404A-ACBE-5057EDA02DB0}">
      <dgm:prSet/>
      <dgm:spPr/>
    </dgm:pt>
    <dgm:pt modelId="{48D9F3EA-B313-4DDB-AC20-89562CFC85F2}">
      <dgm:prSet phldrT="[Text]"/>
      <dgm:spPr/>
      <dgm:t>
        <a:bodyPr/>
        <a:lstStyle/>
        <a:p>
          <a:r>
            <a:rPr lang="en-US" sz="3200">
              <a:latin typeface="Calibri"/>
              <a:cs typeface="Calibri"/>
            </a:rPr>
            <a:t>Identify Elasticity </a:t>
          </a:r>
        </a:p>
      </dgm:t>
    </dgm:pt>
    <dgm:pt modelId="{3624480E-AABC-4865-A1AC-1532EC1F2119}" type="parTrans" cxnId="{CC621BE5-A037-4C53-8799-2C4516118953}">
      <dgm:prSet/>
      <dgm:spPr/>
    </dgm:pt>
    <dgm:pt modelId="{6BDD06B3-F56D-4107-A09F-EAE21F8083A4}" type="sibTrans" cxnId="{CC621BE5-A037-4C53-8799-2C4516118953}">
      <dgm:prSet/>
      <dgm:spPr/>
    </dgm:pt>
    <dgm:pt modelId="{5B4A8575-4E05-4AB7-97CC-434E9ED75D4A}">
      <dgm:prSet phldrT="[Text]"/>
      <dgm:spPr/>
      <dgm:t>
        <a:bodyPr/>
        <a:lstStyle/>
        <a:p>
          <a:r>
            <a:rPr lang="en-US" sz="3400">
              <a:latin typeface="Calibri"/>
              <a:cs typeface="Calibri"/>
            </a:rPr>
            <a:t>Market Basket Analysis</a:t>
          </a:r>
        </a:p>
      </dgm:t>
    </dgm:pt>
    <dgm:pt modelId="{FAEE2063-622D-4BFB-B450-4007F4027264}" type="parTrans" cxnId="{204A3E88-B982-4790-8FE6-75793938AD84}">
      <dgm:prSet/>
      <dgm:spPr/>
    </dgm:pt>
    <dgm:pt modelId="{30827F94-1EAD-4E63-81E2-9FE05CE0DD0C}" type="sibTrans" cxnId="{204A3E88-B982-4790-8FE6-75793938AD84}">
      <dgm:prSet/>
      <dgm:spPr/>
    </dgm:pt>
    <dgm:pt modelId="{8EE294BE-CDCA-4785-996C-0378ECA31AEC}">
      <dgm:prSet phldrT="[Text]"/>
      <dgm:spPr/>
      <dgm:t>
        <a:bodyPr/>
        <a:lstStyle/>
        <a:p>
          <a:r>
            <a:rPr lang="en-US" sz="3200">
              <a:latin typeface="Calibri"/>
              <a:cs typeface="Calibri"/>
            </a:rPr>
            <a:t>High Purchase Probability Bundles</a:t>
          </a:r>
        </a:p>
      </dgm:t>
    </dgm:pt>
    <dgm:pt modelId="{448492D9-EF91-481B-9841-3925AEA22CBF}" type="parTrans" cxnId="{926EFAF4-EDFA-47C9-A1ED-D684022C8B98}">
      <dgm:prSet/>
      <dgm:spPr/>
    </dgm:pt>
    <dgm:pt modelId="{3D726DD5-B9F8-451A-8B9B-C5D97378CFF8}" type="sibTrans" cxnId="{926EFAF4-EDFA-47C9-A1ED-D684022C8B98}">
      <dgm:prSet/>
      <dgm:spPr/>
    </dgm:pt>
    <dgm:pt modelId="{ACB258FD-A213-4DCD-9738-A02338C452CB}">
      <dgm:prSet phldrT="[Text]"/>
      <dgm:spPr/>
      <dgm:t>
        <a:bodyPr/>
        <a:lstStyle/>
        <a:p>
          <a:r>
            <a:rPr lang="en-US" sz="3200">
              <a:latin typeface="Calibri"/>
              <a:cs typeface="Calibri"/>
            </a:rPr>
            <a:t>Low Purchase Probability Bundles</a:t>
          </a:r>
        </a:p>
      </dgm:t>
    </dgm:pt>
    <dgm:pt modelId="{5D969BB2-1161-4071-9F56-C3DC280DE9CD}" type="parTrans" cxnId="{4A004423-B211-42AB-B976-2EAF867B5889}">
      <dgm:prSet/>
      <dgm:spPr/>
    </dgm:pt>
    <dgm:pt modelId="{95A5F503-272D-4C51-A12F-34E9486313C5}" type="sibTrans" cxnId="{4A004423-B211-42AB-B976-2EAF867B5889}">
      <dgm:prSet/>
      <dgm:spPr/>
    </dgm:pt>
    <dgm:pt modelId="{7E5032B3-73A7-4053-A104-BBC34E4A9C1C}">
      <dgm:prSet phldrT="[Text]"/>
      <dgm:spPr/>
      <dgm:t>
        <a:bodyPr/>
        <a:lstStyle/>
        <a:p>
          <a:r>
            <a:rPr lang="en-US" sz="3200">
              <a:latin typeface="Calibri"/>
              <a:cs typeface="Calibri"/>
            </a:rPr>
            <a:t>Marcom Channel Mix</a:t>
          </a:r>
          <a:r>
            <a:rPr lang="en-US" sz="3400">
              <a:latin typeface="Calibri"/>
              <a:cs typeface="Calibri"/>
            </a:rPr>
            <a:t> </a:t>
          </a:r>
        </a:p>
      </dgm:t>
    </dgm:pt>
    <dgm:pt modelId="{E3701463-83AF-44FD-A20F-1C481F9C68FD}" type="parTrans" cxnId="{104FF83E-178E-42BD-A324-EA1654532AB2}">
      <dgm:prSet/>
      <dgm:spPr/>
    </dgm:pt>
    <dgm:pt modelId="{050432D8-2B66-42FA-BC88-33C30162DF49}" type="sibTrans" cxnId="{104FF83E-178E-42BD-A324-EA1654532AB2}">
      <dgm:prSet/>
      <dgm:spPr/>
    </dgm:pt>
    <dgm:pt modelId="{4DF6B705-7D10-44D5-ACC9-1749DB5DFCB1}">
      <dgm:prSet phldrT="[Text]"/>
      <dgm:spPr/>
      <dgm:t>
        <a:bodyPr/>
        <a:lstStyle/>
        <a:p>
          <a:r>
            <a:rPr lang="en-US" sz="3200">
              <a:latin typeface="Calibri"/>
              <a:cs typeface="Calibri"/>
            </a:rPr>
            <a:t>Effect of Marcom</a:t>
          </a:r>
        </a:p>
      </dgm:t>
    </dgm:pt>
    <dgm:pt modelId="{41E94685-E173-4475-8EBF-678DA9997A0E}" type="parTrans" cxnId="{CD7C4A6E-FC0F-4CAF-9471-2A1C3DC7440E}">
      <dgm:prSet/>
      <dgm:spPr/>
    </dgm:pt>
    <dgm:pt modelId="{926980BB-4CC0-4869-B513-1C907D656287}" type="sibTrans" cxnId="{CD7C4A6E-FC0F-4CAF-9471-2A1C3DC7440E}">
      <dgm:prSet/>
      <dgm:spPr/>
    </dgm:pt>
    <dgm:pt modelId="{0A2A934C-20DF-458E-ADAD-8BC24DB8AFA0}">
      <dgm:prSet phldrT="[Text]"/>
      <dgm:spPr/>
      <dgm:t>
        <a:bodyPr/>
        <a:lstStyle/>
        <a:p>
          <a:r>
            <a:rPr lang="en-US" sz="3400">
              <a:latin typeface="Calibri"/>
              <a:cs typeface="Calibri"/>
            </a:rPr>
            <a:t>Ordinary Regression Analysis</a:t>
          </a:r>
        </a:p>
      </dgm:t>
    </dgm:pt>
    <dgm:pt modelId="{3DEB05A3-F03A-48FB-B384-5E4AF124DD53}" type="parTrans" cxnId="{0AF76769-38E5-4836-89FF-FBF078ABC586}">
      <dgm:prSet/>
      <dgm:spPr/>
    </dgm:pt>
    <dgm:pt modelId="{375E5AE9-C67F-4982-B867-45CF23D5B4C6}" type="sibTrans" cxnId="{0AF76769-38E5-4836-89FF-FBF078ABC586}">
      <dgm:prSet/>
      <dgm:spPr/>
    </dgm:pt>
    <dgm:pt modelId="{701FE290-FD69-469B-915A-41A8E28A47FB}">
      <dgm:prSet phldrT="[Text]"/>
      <dgm:spPr/>
      <dgm:t>
        <a:bodyPr/>
        <a:lstStyle/>
        <a:p>
          <a:endParaRPr lang="en-US" sz="3400">
            <a:latin typeface="Calibri"/>
            <a:cs typeface="Calibri"/>
          </a:endParaRPr>
        </a:p>
      </dgm:t>
    </dgm:pt>
    <dgm:pt modelId="{7E2D5AF4-5918-4E93-BB31-C289F8B7ED20}" type="parTrans" cxnId="{99F5F53B-B0C6-48D7-A4A7-9443E4242BD9}">
      <dgm:prSet/>
      <dgm:spPr/>
    </dgm:pt>
    <dgm:pt modelId="{85226F17-7210-47C6-BAF0-CB9169EFF0BE}" type="sibTrans" cxnId="{99F5F53B-B0C6-48D7-A4A7-9443E4242BD9}">
      <dgm:prSet/>
      <dgm:spPr/>
    </dgm:pt>
    <dgm:pt modelId="{3EE69E18-DC1E-4CD1-AB14-0617DC37D306}">
      <dgm:prSet phldrT="[Text]"/>
      <dgm:spPr/>
      <dgm:t>
        <a:bodyPr/>
        <a:lstStyle/>
        <a:p>
          <a:endParaRPr lang="en-US" sz="3400">
            <a:latin typeface="Calibri"/>
            <a:cs typeface="Calibri"/>
          </a:endParaRPr>
        </a:p>
      </dgm:t>
    </dgm:pt>
    <dgm:pt modelId="{68EED03E-1374-421C-8187-FDC76512CCAC}" type="parTrans" cxnId="{9B71BCA0-081C-4BF8-82F5-51471912E140}">
      <dgm:prSet/>
      <dgm:spPr/>
    </dgm:pt>
    <dgm:pt modelId="{75964ED6-B06E-4C92-A205-759E1B79EEA3}" type="sibTrans" cxnId="{9B71BCA0-081C-4BF8-82F5-51471912E140}">
      <dgm:prSet/>
      <dgm:spPr/>
    </dgm:pt>
    <dgm:pt modelId="{5E061FE8-8F83-46E6-A51A-22E0C3DF6DC3}">
      <dgm:prSet phldrT="[Text]"/>
      <dgm:spPr/>
      <dgm:t>
        <a:bodyPr/>
        <a:lstStyle/>
        <a:p>
          <a:endParaRPr lang="en-US" sz="3400">
            <a:latin typeface="Calibri"/>
            <a:cs typeface="Calibri"/>
          </a:endParaRPr>
        </a:p>
      </dgm:t>
    </dgm:pt>
    <dgm:pt modelId="{5C93E3AA-7BA6-4098-A86A-136EB2BAFE2C}" type="parTrans" cxnId="{B58F983A-2923-4C7F-9021-95E83F0CE208}">
      <dgm:prSet/>
      <dgm:spPr/>
    </dgm:pt>
    <dgm:pt modelId="{BDE8C372-BD88-4597-84BB-6D992497FFB3}" type="sibTrans" cxnId="{B58F983A-2923-4C7F-9021-95E83F0CE208}">
      <dgm:prSet/>
      <dgm:spPr/>
    </dgm:pt>
    <dgm:pt modelId="{0493C774-08DC-42A2-BC37-4691F5AF99B1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"/>
            <a:cs typeface="Calibri"/>
          </a:endParaRPr>
        </a:p>
      </dgm:t>
    </dgm:pt>
    <dgm:pt modelId="{22AAD6F3-D8A2-4465-8468-ACBFB4A1F81A}" type="parTrans" cxnId="{6C22FB4E-21FB-4B6F-8D08-9C7018E5B611}">
      <dgm:prSet/>
      <dgm:spPr/>
    </dgm:pt>
    <dgm:pt modelId="{EEB8713F-2730-47EC-B907-493F521B3A83}" type="sibTrans" cxnId="{6C22FB4E-21FB-4B6F-8D08-9C7018E5B611}">
      <dgm:prSet/>
      <dgm:spPr/>
    </dgm:pt>
    <dgm:pt modelId="{EB25B4FB-6C70-4F6E-A712-C59CFA9CE07C}" type="pres">
      <dgm:prSet presAssocID="{EF17D296-90CA-457B-8E54-A2103F269F55}" presName="Name0" presStyleCnt="0">
        <dgm:presLayoutVars>
          <dgm:dir/>
          <dgm:animLvl val="lvl"/>
          <dgm:resizeHandles/>
        </dgm:presLayoutVars>
      </dgm:prSet>
      <dgm:spPr/>
    </dgm:pt>
    <dgm:pt modelId="{E8D5F39F-0016-45E5-803A-95AFBF1CA7CB}" type="pres">
      <dgm:prSet presAssocID="{28D9BCBA-0630-4884-9676-90CFF189BB03}" presName="linNode" presStyleCnt="0"/>
      <dgm:spPr/>
    </dgm:pt>
    <dgm:pt modelId="{E2D03273-8086-438A-AAF3-D18F08B5B652}" type="pres">
      <dgm:prSet presAssocID="{28D9BCBA-0630-4884-9676-90CFF189BB03}" presName="parentShp" presStyleLbl="node1" presStyleIdx="0" presStyleCnt="5">
        <dgm:presLayoutVars>
          <dgm:bulletEnabled val="1"/>
        </dgm:presLayoutVars>
      </dgm:prSet>
      <dgm:spPr/>
    </dgm:pt>
    <dgm:pt modelId="{24EC48DB-1BE6-4537-9A16-D866B65C233A}" type="pres">
      <dgm:prSet presAssocID="{28D9BCBA-0630-4884-9676-90CFF189BB03}" presName="childShp" presStyleLbl="bgAccFollowNode1" presStyleIdx="0" presStyleCnt="5">
        <dgm:presLayoutVars>
          <dgm:bulletEnabled val="1"/>
        </dgm:presLayoutVars>
      </dgm:prSet>
      <dgm:spPr/>
    </dgm:pt>
    <dgm:pt modelId="{2D365C47-E0EF-4533-9920-38D23562AB08}" type="pres">
      <dgm:prSet presAssocID="{B446525D-4094-4122-9CE4-DF01223EC00E}" presName="spacing" presStyleCnt="0"/>
      <dgm:spPr/>
    </dgm:pt>
    <dgm:pt modelId="{01368512-522E-4D88-9F69-D752C432345B}" type="pres">
      <dgm:prSet presAssocID="{A7B94223-3856-4EBC-9E04-67652D9E2175}" presName="linNode" presStyleCnt="0"/>
      <dgm:spPr/>
    </dgm:pt>
    <dgm:pt modelId="{896F78CF-8BCF-4943-8A48-0844EE5D9BBA}" type="pres">
      <dgm:prSet presAssocID="{A7B94223-3856-4EBC-9E04-67652D9E2175}" presName="parentShp" presStyleLbl="node1" presStyleIdx="1" presStyleCnt="5">
        <dgm:presLayoutVars>
          <dgm:bulletEnabled val="1"/>
        </dgm:presLayoutVars>
      </dgm:prSet>
      <dgm:spPr/>
    </dgm:pt>
    <dgm:pt modelId="{5F089BEA-38AD-4BB0-B34D-3294D469FA3B}" type="pres">
      <dgm:prSet presAssocID="{A7B94223-3856-4EBC-9E04-67652D9E2175}" presName="childShp" presStyleLbl="bgAccFollowNode1" presStyleIdx="1" presStyleCnt="5">
        <dgm:presLayoutVars>
          <dgm:bulletEnabled val="1"/>
        </dgm:presLayoutVars>
      </dgm:prSet>
      <dgm:spPr/>
    </dgm:pt>
    <dgm:pt modelId="{41C7C6C2-2218-4A98-8650-C80735395E15}" type="pres">
      <dgm:prSet presAssocID="{52386BEC-719F-4551-B530-B9E24B28C032}" presName="spacing" presStyleCnt="0"/>
      <dgm:spPr/>
    </dgm:pt>
    <dgm:pt modelId="{4FE18A7C-CE66-4572-A39B-55A9061357D3}" type="pres">
      <dgm:prSet presAssocID="{8CD27272-BF3E-4191-A158-D6E44ABB7EE9}" presName="linNode" presStyleCnt="0"/>
      <dgm:spPr/>
    </dgm:pt>
    <dgm:pt modelId="{64E8061A-ED26-4F23-BBF5-7F09CBDDEEF0}" type="pres">
      <dgm:prSet presAssocID="{8CD27272-BF3E-4191-A158-D6E44ABB7EE9}" presName="parentShp" presStyleLbl="node1" presStyleIdx="2" presStyleCnt="5">
        <dgm:presLayoutVars>
          <dgm:bulletEnabled val="1"/>
        </dgm:presLayoutVars>
      </dgm:prSet>
      <dgm:spPr/>
    </dgm:pt>
    <dgm:pt modelId="{B249A76E-1C42-4D3C-80F9-9166A25E9901}" type="pres">
      <dgm:prSet presAssocID="{8CD27272-BF3E-4191-A158-D6E44ABB7EE9}" presName="childShp" presStyleLbl="bgAccFollowNode1" presStyleIdx="2" presStyleCnt="5">
        <dgm:presLayoutVars>
          <dgm:bulletEnabled val="1"/>
        </dgm:presLayoutVars>
      </dgm:prSet>
      <dgm:spPr/>
    </dgm:pt>
    <dgm:pt modelId="{B42028B5-F129-4B23-B67B-57FDC31FE098}" type="pres">
      <dgm:prSet presAssocID="{07972FC8-A697-4D0B-A07A-975236E78C29}" presName="spacing" presStyleCnt="0"/>
      <dgm:spPr/>
    </dgm:pt>
    <dgm:pt modelId="{258A9D2C-DBBA-4D8D-9984-B774869DE80A}" type="pres">
      <dgm:prSet presAssocID="{5B4A8575-4E05-4AB7-97CC-434E9ED75D4A}" presName="linNode" presStyleCnt="0"/>
      <dgm:spPr/>
    </dgm:pt>
    <dgm:pt modelId="{812895AE-3058-4EEB-BF1A-F3ABF24E9E95}" type="pres">
      <dgm:prSet presAssocID="{5B4A8575-4E05-4AB7-97CC-434E9ED75D4A}" presName="parentShp" presStyleLbl="node1" presStyleIdx="3" presStyleCnt="5">
        <dgm:presLayoutVars>
          <dgm:bulletEnabled val="1"/>
        </dgm:presLayoutVars>
      </dgm:prSet>
      <dgm:spPr/>
    </dgm:pt>
    <dgm:pt modelId="{3F665CFE-734C-41EA-8262-E73EB0722599}" type="pres">
      <dgm:prSet presAssocID="{5B4A8575-4E05-4AB7-97CC-434E9ED75D4A}" presName="childShp" presStyleLbl="bgAccFollowNode1" presStyleIdx="3" presStyleCnt="5">
        <dgm:presLayoutVars>
          <dgm:bulletEnabled val="1"/>
        </dgm:presLayoutVars>
      </dgm:prSet>
      <dgm:spPr/>
    </dgm:pt>
    <dgm:pt modelId="{3861601B-0B80-4B57-A502-A1E80D89B2F1}" type="pres">
      <dgm:prSet presAssocID="{30827F94-1EAD-4E63-81E2-9FE05CE0DD0C}" presName="spacing" presStyleCnt="0"/>
      <dgm:spPr/>
    </dgm:pt>
    <dgm:pt modelId="{9CDE4F95-0C5B-47A9-8063-BF088C0BA059}" type="pres">
      <dgm:prSet presAssocID="{0A2A934C-20DF-458E-ADAD-8BC24DB8AFA0}" presName="linNode" presStyleCnt="0"/>
      <dgm:spPr/>
    </dgm:pt>
    <dgm:pt modelId="{419F1658-53C8-420D-A520-D85365844016}" type="pres">
      <dgm:prSet presAssocID="{0A2A934C-20DF-458E-ADAD-8BC24DB8AFA0}" presName="parentShp" presStyleLbl="node1" presStyleIdx="4" presStyleCnt="5">
        <dgm:presLayoutVars>
          <dgm:bulletEnabled val="1"/>
        </dgm:presLayoutVars>
      </dgm:prSet>
      <dgm:spPr/>
    </dgm:pt>
    <dgm:pt modelId="{BCB7C22A-459A-4338-8062-05EDB18EA937}" type="pres">
      <dgm:prSet presAssocID="{0A2A934C-20DF-458E-ADAD-8BC24DB8AFA0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482C0320-09BA-4606-92FF-020726D6DBAB}" type="presOf" srcId="{7E5032B3-73A7-4053-A104-BBC34E4A9C1C}" destId="{BCB7C22A-459A-4338-8062-05EDB18EA937}" srcOrd="0" destOrd="2" presId="urn:microsoft.com/office/officeart/2005/8/layout/vList6"/>
    <dgm:cxn modelId="{B9D41621-9FD2-4CB0-B327-D17E70DF7A99}" srcId="{EF17D296-90CA-457B-8E54-A2103F269F55}" destId="{8CD27272-BF3E-4191-A158-D6E44ABB7EE9}" srcOrd="2" destOrd="0" parTransId="{53F80BB6-34E3-49A0-A81E-9F79A3BE342C}" sibTransId="{07972FC8-A697-4D0B-A07A-975236E78C29}"/>
    <dgm:cxn modelId="{4A004423-B211-42AB-B976-2EAF867B5889}" srcId="{5B4A8575-4E05-4AB7-97CC-434E9ED75D4A}" destId="{ACB258FD-A213-4DCD-9738-A02338C452CB}" srcOrd="2" destOrd="0" parTransId="{5D969BB2-1161-4071-9F56-C3DC280DE9CD}" sibTransId="{95A5F503-272D-4C51-A12F-34E9486313C5}"/>
    <dgm:cxn modelId="{A2562732-9B41-433D-BCE7-72675E96EB23}" type="presOf" srcId="{930DB739-BF5D-40F6-BCFF-E74274D5A7BE}" destId="{5F089BEA-38AD-4BB0-B34D-3294D469FA3B}" srcOrd="0" destOrd="0" presId="urn:microsoft.com/office/officeart/2005/8/layout/vList6"/>
    <dgm:cxn modelId="{5C522239-AE4B-404A-ACBE-5057EDA02DB0}" srcId="{8CD27272-BF3E-4191-A158-D6E44ABB7EE9}" destId="{D6920798-22BA-4357-B525-FFF5FEAD060D}" srcOrd="2" destOrd="0" parTransId="{49F488F8-DD1E-4435-9A0F-FEA975065E01}" sibTransId="{3FDD0D47-1365-4FDD-B42B-FB413C792E46}"/>
    <dgm:cxn modelId="{B58F983A-2923-4C7F-9021-95E83F0CE208}" srcId="{0A2A934C-20DF-458E-ADAD-8BC24DB8AFA0}" destId="{5E061FE8-8F83-46E6-A51A-22E0C3DF6DC3}" srcOrd="0" destOrd="0" parTransId="{5C93E3AA-7BA6-4098-A86A-136EB2BAFE2C}" sibTransId="{BDE8C372-BD88-4597-84BB-6D992497FFB3}"/>
    <dgm:cxn modelId="{99F5F53B-B0C6-48D7-A4A7-9443E4242BD9}" srcId="{8CD27272-BF3E-4191-A158-D6E44ABB7EE9}" destId="{701FE290-FD69-469B-915A-41A8E28A47FB}" srcOrd="0" destOrd="0" parTransId="{7E2D5AF4-5918-4E93-BB31-C289F8B7ED20}" sibTransId="{85226F17-7210-47C6-BAF0-CB9169EFF0BE}"/>
    <dgm:cxn modelId="{104FF83E-178E-42BD-A324-EA1654532AB2}" srcId="{0A2A934C-20DF-458E-ADAD-8BC24DB8AFA0}" destId="{7E5032B3-73A7-4053-A104-BBC34E4A9C1C}" srcOrd="2" destOrd="0" parTransId="{E3701463-83AF-44FD-A20F-1C481F9C68FD}" sibTransId="{050432D8-2B66-42FA-BC88-33C30162DF49}"/>
    <dgm:cxn modelId="{B6C4F35C-89C9-4BF4-B29F-D2017F972DCA}" srcId="{28D9BCBA-0630-4884-9676-90CFF189BB03}" destId="{EE11E2B5-A23D-478C-8484-0AD9DE943E4E}" srcOrd="2" destOrd="0" parTransId="{393FBDB5-F534-4A93-B6A9-D9D6DE16F2C5}" sibTransId="{C329BCEA-7EC4-42D1-BFC2-55B0B861755D}"/>
    <dgm:cxn modelId="{0AF76769-38E5-4836-89FF-FBF078ABC586}" srcId="{EF17D296-90CA-457B-8E54-A2103F269F55}" destId="{0A2A934C-20DF-458E-ADAD-8BC24DB8AFA0}" srcOrd="4" destOrd="0" parTransId="{3DEB05A3-F03A-48FB-B384-5E4AF124DD53}" sibTransId="{375E5AE9-C67F-4982-B867-45CF23D5B4C6}"/>
    <dgm:cxn modelId="{CD7C4A6E-FC0F-4CAF-9471-2A1C3DC7440E}" srcId="{0A2A934C-20DF-458E-ADAD-8BC24DB8AFA0}" destId="{4DF6B705-7D10-44D5-ACC9-1749DB5DFCB1}" srcOrd="1" destOrd="0" parTransId="{41E94685-E173-4475-8EBF-678DA9997A0E}" sibTransId="{926980BB-4CC0-4869-B513-1C907D656287}"/>
    <dgm:cxn modelId="{6C22FB4E-21FB-4B6F-8D08-9C7018E5B611}" srcId="{28D9BCBA-0630-4884-9676-90CFF189BB03}" destId="{0493C774-08DC-42A2-BC37-4691F5AF99B1}" srcOrd="0" destOrd="0" parTransId="{22AAD6F3-D8A2-4465-8468-ACBFB4A1F81A}" sibTransId="{EEB8713F-2730-47EC-B907-493F521B3A83}"/>
    <dgm:cxn modelId="{CDA7AC6F-7CE6-4542-9579-DD1FDFFBA708}" srcId="{A7B94223-3856-4EBC-9E04-67652D9E2175}" destId="{930DB739-BF5D-40F6-BCFF-E74274D5A7BE}" srcOrd="0" destOrd="0" parTransId="{E8885F22-7A88-4D33-96B1-B6AB28B1C2B3}" sibTransId="{A5CA8F70-3DB6-428B-AA35-BC80D876786B}"/>
    <dgm:cxn modelId="{41D8D652-A245-4AC7-96AA-2B6032E62C44}" type="presOf" srcId="{8915500D-C748-4185-A045-0D7E2E7ECBCA}" destId="{24EC48DB-1BE6-4537-9A16-D866B65C233A}" srcOrd="0" destOrd="1" presId="urn:microsoft.com/office/officeart/2005/8/layout/vList6"/>
    <dgm:cxn modelId="{9828A153-AFC5-4D8A-A3C4-3C80560732C2}" type="presOf" srcId="{48D9F3EA-B313-4DDB-AC20-89562CFC85F2}" destId="{B249A76E-1C42-4D3C-80F9-9166A25E9901}" srcOrd="0" destOrd="1" presId="urn:microsoft.com/office/officeart/2005/8/layout/vList6"/>
    <dgm:cxn modelId="{78871574-A0DB-42F3-B054-BF1C1CE34249}" srcId="{A7B94223-3856-4EBC-9E04-67652D9E2175}" destId="{90169E3F-5173-43C9-B8C4-989D54FBF2C3}" srcOrd="2" destOrd="0" parTransId="{E33A7089-50BC-46E4-AFD2-7FA8248A8B89}" sibTransId="{A215C275-F7EC-4DE1-BF63-F45A30A61149}"/>
    <dgm:cxn modelId="{5E8DDE77-ABA0-4308-BC92-EB47A47251DD}" type="presOf" srcId="{EF17D296-90CA-457B-8E54-A2103F269F55}" destId="{EB25B4FB-6C70-4F6E-A712-C59CFA9CE07C}" srcOrd="0" destOrd="0" presId="urn:microsoft.com/office/officeart/2005/8/layout/vList6"/>
    <dgm:cxn modelId="{FB8FCC7E-B546-4E21-9CBB-B42DD8130F7A}" type="presOf" srcId="{EE11E2B5-A23D-478C-8484-0AD9DE943E4E}" destId="{24EC48DB-1BE6-4537-9A16-D866B65C233A}" srcOrd="0" destOrd="2" presId="urn:microsoft.com/office/officeart/2005/8/layout/vList6"/>
    <dgm:cxn modelId="{4709BE83-E472-477F-B6B5-27BD70029826}" srcId="{A7B94223-3856-4EBC-9E04-67652D9E2175}" destId="{DDC90A34-4BF1-4559-8A45-FA73962A6B92}" srcOrd="1" destOrd="0" parTransId="{3F7FD899-CF80-4F5C-AAA0-90560CA8A5CD}" sibTransId="{BEFE3828-D60C-4D49-B8D5-2564287F3CEA}"/>
    <dgm:cxn modelId="{204A3E88-B982-4790-8FE6-75793938AD84}" srcId="{EF17D296-90CA-457B-8E54-A2103F269F55}" destId="{5B4A8575-4E05-4AB7-97CC-434E9ED75D4A}" srcOrd="3" destOrd="0" parTransId="{FAEE2063-622D-4BFB-B450-4007F4027264}" sibTransId="{30827F94-1EAD-4E63-81E2-9FE05CE0DD0C}"/>
    <dgm:cxn modelId="{FA9BB38B-4B64-4726-8D4F-B29740F00702}" type="presOf" srcId="{0A2A934C-20DF-458E-ADAD-8BC24DB8AFA0}" destId="{419F1658-53C8-420D-A520-D85365844016}" srcOrd="0" destOrd="0" presId="urn:microsoft.com/office/officeart/2005/8/layout/vList6"/>
    <dgm:cxn modelId="{7D72E097-0488-4A1A-B8D8-2A9F3CD1C82D}" type="presOf" srcId="{A7B94223-3856-4EBC-9E04-67652D9E2175}" destId="{896F78CF-8BCF-4943-8A48-0844EE5D9BBA}" srcOrd="0" destOrd="0" presId="urn:microsoft.com/office/officeart/2005/8/layout/vList6"/>
    <dgm:cxn modelId="{0D88449B-53A3-4DAF-970E-4F29EAB0ADE0}" type="presOf" srcId="{4DF6B705-7D10-44D5-ACC9-1749DB5DFCB1}" destId="{BCB7C22A-459A-4338-8062-05EDB18EA937}" srcOrd="0" destOrd="1" presId="urn:microsoft.com/office/officeart/2005/8/layout/vList6"/>
    <dgm:cxn modelId="{D45FDC9F-D1E7-46A5-A626-6F78447BA7E6}" srcId="{28D9BCBA-0630-4884-9676-90CFF189BB03}" destId="{8915500D-C748-4185-A045-0D7E2E7ECBCA}" srcOrd="1" destOrd="0" parTransId="{60583F53-2B1C-4AC8-803F-9A9B648A0F4D}" sibTransId="{80D6F44B-A895-4DAB-BDBC-45CC04A7816A}"/>
    <dgm:cxn modelId="{9B71BCA0-081C-4BF8-82F5-51471912E140}" srcId="{5B4A8575-4E05-4AB7-97CC-434E9ED75D4A}" destId="{3EE69E18-DC1E-4CD1-AB14-0617DC37D306}" srcOrd="0" destOrd="0" parTransId="{68EED03E-1374-421C-8187-FDC76512CCAC}" sibTransId="{75964ED6-B06E-4C92-A205-759E1B79EEA3}"/>
    <dgm:cxn modelId="{F0CF65AA-6758-4FF2-93D9-ED7CCB69E5D3}" type="presOf" srcId="{90169E3F-5173-43C9-B8C4-989D54FBF2C3}" destId="{5F089BEA-38AD-4BB0-B34D-3294D469FA3B}" srcOrd="0" destOrd="2" presId="urn:microsoft.com/office/officeart/2005/8/layout/vList6"/>
    <dgm:cxn modelId="{BC07EEBC-A221-425A-A22A-456B516B755D}" type="presOf" srcId="{5B4A8575-4E05-4AB7-97CC-434E9ED75D4A}" destId="{812895AE-3058-4EEB-BF1A-F3ABF24E9E95}" srcOrd="0" destOrd="0" presId="urn:microsoft.com/office/officeart/2005/8/layout/vList6"/>
    <dgm:cxn modelId="{105DECC5-1940-4C17-AEAB-7DBD1B8904AB}" type="presOf" srcId="{8EE294BE-CDCA-4785-996C-0378ECA31AEC}" destId="{3F665CFE-734C-41EA-8262-E73EB0722599}" srcOrd="0" destOrd="1" presId="urn:microsoft.com/office/officeart/2005/8/layout/vList6"/>
    <dgm:cxn modelId="{3C9ABEC7-9369-40D6-833A-9F8495610973}" type="presOf" srcId="{DDC90A34-4BF1-4559-8A45-FA73962A6B92}" destId="{5F089BEA-38AD-4BB0-B34D-3294D469FA3B}" srcOrd="0" destOrd="1" presId="urn:microsoft.com/office/officeart/2005/8/layout/vList6"/>
    <dgm:cxn modelId="{DD18B0C8-F1E1-417E-9BC7-8CBE7E1BC965}" type="presOf" srcId="{3EE69E18-DC1E-4CD1-AB14-0617DC37D306}" destId="{3F665CFE-734C-41EA-8262-E73EB0722599}" srcOrd="0" destOrd="0" presId="urn:microsoft.com/office/officeart/2005/8/layout/vList6"/>
    <dgm:cxn modelId="{E79036CC-E76A-4332-B686-E625E4B2BB6D}" type="presOf" srcId="{ACB258FD-A213-4DCD-9738-A02338C452CB}" destId="{3F665CFE-734C-41EA-8262-E73EB0722599}" srcOrd="0" destOrd="2" presId="urn:microsoft.com/office/officeart/2005/8/layout/vList6"/>
    <dgm:cxn modelId="{12DBE2D0-A323-4DC8-9639-BE504FAA1932}" type="presOf" srcId="{0493C774-08DC-42A2-BC37-4691F5AF99B1}" destId="{24EC48DB-1BE6-4537-9A16-D866B65C233A}" srcOrd="0" destOrd="0" presId="urn:microsoft.com/office/officeart/2005/8/layout/vList6"/>
    <dgm:cxn modelId="{366262DB-D057-4AA8-94FE-0C7E11BBA009}" type="presOf" srcId="{D6920798-22BA-4357-B525-FFF5FEAD060D}" destId="{B249A76E-1C42-4D3C-80F9-9166A25E9901}" srcOrd="0" destOrd="2" presId="urn:microsoft.com/office/officeart/2005/8/layout/vList6"/>
    <dgm:cxn modelId="{557F04E1-3DE3-429E-96EC-02BDA0619787}" type="presOf" srcId="{28D9BCBA-0630-4884-9676-90CFF189BB03}" destId="{E2D03273-8086-438A-AAF3-D18F08B5B652}" srcOrd="0" destOrd="0" presId="urn:microsoft.com/office/officeart/2005/8/layout/vList6"/>
    <dgm:cxn modelId="{9FF50AE3-0D67-4D9C-9B40-78C779CDE849}" type="presOf" srcId="{5E061FE8-8F83-46E6-A51A-22E0C3DF6DC3}" destId="{BCB7C22A-459A-4338-8062-05EDB18EA937}" srcOrd="0" destOrd="0" presId="urn:microsoft.com/office/officeart/2005/8/layout/vList6"/>
    <dgm:cxn modelId="{211A90E3-605F-401E-A459-DE1F0947C117}" srcId="{EF17D296-90CA-457B-8E54-A2103F269F55}" destId="{A7B94223-3856-4EBC-9E04-67652D9E2175}" srcOrd="1" destOrd="0" parTransId="{A20F66D7-E9A2-48EF-8091-4227E4964721}" sibTransId="{52386BEC-719F-4551-B530-B9E24B28C032}"/>
    <dgm:cxn modelId="{CC621BE5-A037-4C53-8799-2C4516118953}" srcId="{8CD27272-BF3E-4191-A158-D6E44ABB7EE9}" destId="{48D9F3EA-B313-4DDB-AC20-89562CFC85F2}" srcOrd="1" destOrd="0" parTransId="{3624480E-AABC-4865-A1AC-1532EC1F2119}" sibTransId="{6BDD06B3-F56D-4107-A09F-EAE21F8083A4}"/>
    <dgm:cxn modelId="{C1BF03EB-3162-4277-82DE-D172837E2A58}" srcId="{EF17D296-90CA-457B-8E54-A2103F269F55}" destId="{28D9BCBA-0630-4884-9676-90CFF189BB03}" srcOrd="0" destOrd="0" parTransId="{ABEEA84A-DE99-4D11-B7D7-B3312A00C652}" sibTransId="{B446525D-4094-4122-9CE4-DF01223EC00E}"/>
    <dgm:cxn modelId="{A0631FEE-BB10-4B06-BE34-1C9BFE0228F2}" type="presOf" srcId="{701FE290-FD69-469B-915A-41A8E28A47FB}" destId="{B249A76E-1C42-4D3C-80F9-9166A25E9901}" srcOrd="0" destOrd="0" presId="urn:microsoft.com/office/officeart/2005/8/layout/vList6"/>
    <dgm:cxn modelId="{926EFAF4-EDFA-47C9-A1ED-D684022C8B98}" srcId="{5B4A8575-4E05-4AB7-97CC-434E9ED75D4A}" destId="{8EE294BE-CDCA-4785-996C-0378ECA31AEC}" srcOrd="1" destOrd="0" parTransId="{448492D9-EF91-481B-9841-3925AEA22CBF}" sibTransId="{3D726DD5-B9F8-451A-8B9B-C5D97378CFF8}"/>
    <dgm:cxn modelId="{12BAE4F6-DD24-4F85-9E00-E4853CA6BF89}" type="presOf" srcId="{8CD27272-BF3E-4191-A158-D6E44ABB7EE9}" destId="{64E8061A-ED26-4F23-BBF5-7F09CBDDEEF0}" srcOrd="0" destOrd="0" presId="urn:microsoft.com/office/officeart/2005/8/layout/vList6"/>
    <dgm:cxn modelId="{9315B2C8-F9DF-4BC1-85C1-6149F6906245}" type="presParOf" srcId="{EB25B4FB-6C70-4F6E-A712-C59CFA9CE07C}" destId="{E8D5F39F-0016-45E5-803A-95AFBF1CA7CB}" srcOrd="0" destOrd="0" presId="urn:microsoft.com/office/officeart/2005/8/layout/vList6"/>
    <dgm:cxn modelId="{0B730A1E-8C23-4900-86D5-6074BFFF68D5}" type="presParOf" srcId="{E8D5F39F-0016-45E5-803A-95AFBF1CA7CB}" destId="{E2D03273-8086-438A-AAF3-D18F08B5B652}" srcOrd="0" destOrd="0" presId="urn:microsoft.com/office/officeart/2005/8/layout/vList6"/>
    <dgm:cxn modelId="{0FE93B02-18CA-4672-9C33-3B08BD4BD674}" type="presParOf" srcId="{E8D5F39F-0016-45E5-803A-95AFBF1CA7CB}" destId="{24EC48DB-1BE6-4537-9A16-D866B65C233A}" srcOrd="1" destOrd="0" presId="urn:microsoft.com/office/officeart/2005/8/layout/vList6"/>
    <dgm:cxn modelId="{4B9D37A7-5F7C-4AE3-98A3-200EDFBB8C36}" type="presParOf" srcId="{EB25B4FB-6C70-4F6E-A712-C59CFA9CE07C}" destId="{2D365C47-E0EF-4533-9920-38D23562AB08}" srcOrd="1" destOrd="0" presId="urn:microsoft.com/office/officeart/2005/8/layout/vList6"/>
    <dgm:cxn modelId="{E6ED498C-5F3B-441C-A055-41C78DB81941}" type="presParOf" srcId="{EB25B4FB-6C70-4F6E-A712-C59CFA9CE07C}" destId="{01368512-522E-4D88-9F69-D752C432345B}" srcOrd="2" destOrd="0" presId="urn:microsoft.com/office/officeart/2005/8/layout/vList6"/>
    <dgm:cxn modelId="{CDC7504C-7428-431E-A355-5BFA613C5A56}" type="presParOf" srcId="{01368512-522E-4D88-9F69-D752C432345B}" destId="{896F78CF-8BCF-4943-8A48-0844EE5D9BBA}" srcOrd="0" destOrd="0" presId="urn:microsoft.com/office/officeart/2005/8/layout/vList6"/>
    <dgm:cxn modelId="{9C66A25F-AEBB-41A6-9DA8-7484E9807C18}" type="presParOf" srcId="{01368512-522E-4D88-9F69-D752C432345B}" destId="{5F089BEA-38AD-4BB0-B34D-3294D469FA3B}" srcOrd="1" destOrd="0" presId="urn:microsoft.com/office/officeart/2005/8/layout/vList6"/>
    <dgm:cxn modelId="{23CA0FDC-4CE9-4A9B-B8ED-99CEDF31FB1B}" type="presParOf" srcId="{EB25B4FB-6C70-4F6E-A712-C59CFA9CE07C}" destId="{41C7C6C2-2218-4A98-8650-C80735395E15}" srcOrd="3" destOrd="0" presId="urn:microsoft.com/office/officeart/2005/8/layout/vList6"/>
    <dgm:cxn modelId="{BE6E9456-0C1C-42DA-BC49-78BD1D0A056E}" type="presParOf" srcId="{EB25B4FB-6C70-4F6E-A712-C59CFA9CE07C}" destId="{4FE18A7C-CE66-4572-A39B-55A9061357D3}" srcOrd="4" destOrd="0" presId="urn:microsoft.com/office/officeart/2005/8/layout/vList6"/>
    <dgm:cxn modelId="{F141DF71-1677-4C50-9848-C5C83F488A1A}" type="presParOf" srcId="{4FE18A7C-CE66-4572-A39B-55A9061357D3}" destId="{64E8061A-ED26-4F23-BBF5-7F09CBDDEEF0}" srcOrd="0" destOrd="0" presId="urn:microsoft.com/office/officeart/2005/8/layout/vList6"/>
    <dgm:cxn modelId="{7A25E061-1096-47E7-AF43-0EF857EA22B7}" type="presParOf" srcId="{4FE18A7C-CE66-4572-A39B-55A9061357D3}" destId="{B249A76E-1C42-4D3C-80F9-9166A25E9901}" srcOrd="1" destOrd="0" presId="urn:microsoft.com/office/officeart/2005/8/layout/vList6"/>
    <dgm:cxn modelId="{59CE8DD1-AC59-4F2E-9C0C-94BC234D05AF}" type="presParOf" srcId="{EB25B4FB-6C70-4F6E-A712-C59CFA9CE07C}" destId="{B42028B5-F129-4B23-B67B-57FDC31FE098}" srcOrd="5" destOrd="0" presId="urn:microsoft.com/office/officeart/2005/8/layout/vList6"/>
    <dgm:cxn modelId="{A726D5F9-D2AD-464B-9369-2A9C7429A340}" type="presParOf" srcId="{EB25B4FB-6C70-4F6E-A712-C59CFA9CE07C}" destId="{258A9D2C-DBBA-4D8D-9984-B774869DE80A}" srcOrd="6" destOrd="0" presId="urn:microsoft.com/office/officeart/2005/8/layout/vList6"/>
    <dgm:cxn modelId="{0344F799-C1C8-420C-BD8D-3C3FF07CAE75}" type="presParOf" srcId="{258A9D2C-DBBA-4D8D-9984-B774869DE80A}" destId="{812895AE-3058-4EEB-BF1A-F3ABF24E9E95}" srcOrd="0" destOrd="0" presId="urn:microsoft.com/office/officeart/2005/8/layout/vList6"/>
    <dgm:cxn modelId="{432EF018-1C0B-4167-A889-869F7BAFC2BE}" type="presParOf" srcId="{258A9D2C-DBBA-4D8D-9984-B774869DE80A}" destId="{3F665CFE-734C-41EA-8262-E73EB0722599}" srcOrd="1" destOrd="0" presId="urn:microsoft.com/office/officeart/2005/8/layout/vList6"/>
    <dgm:cxn modelId="{7B41400A-30A4-4869-B140-FB12046DA180}" type="presParOf" srcId="{EB25B4FB-6C70-4F6E-A712-C59CFA9CE07C}" destId="{3861601B-0B80-4B57-A502-A1E80D89B2F1}" srcOrd="7" destOrd="0" presId="urn:microsoft.com/office/officeart/2005/8/layout/vList6"/>
    <dgm:cxn modelId="{3F4E6578-FE8C-4AD6-BED3-B7F1FBC60832}" type="presParOf" srcId="{EB25B4FB-6C70-4F6E-A712-C59CFA9CE07C}" destId="{9CDE4F95-0C5B-47A9-8063-BF088C0BA059}" srcOrd="8" destOrd="0" presId="urn:microsoft.com/office/officeart/2005/8/layout/vList6"/>
    <dgm:cxn modelId="{91037926-3E94-4242-91E6-8A5926E39659}" type="presParOf" srcId="{9CDE4F95-0C5B-47A9-8063-BF088C0BA059}" destId="{419F1658-53C8-420D-A520-D85365844016}" srcOrd="0" destOrd="0" presId="urn:microsoft.com/office/officeart/2005/8/layout/vList6"/>
    <dgm:cxn modelId="{FB05E4CE-F20A-41A3-AD76-23074AB290EF}" type="presParOf" srcId="{9CDE4F95-0C5B-47A9-8063-BF088C0BA059}" destId="{BCB7C22A-459A-4338-8062-05EDB18EA93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C48DB-1BE6-4537-9A16-D866B65C233A}">
      <dsp:nvSpPr>
        <dsp:cNvPr id="0" name=""/>
        <dsp:cNvSpPr/>
      </dsp:nvSpPr>
      <dsp:spPr>
        <a:xfrm>
          <a:off x="2852467" y="1908"/>
          <a:ext cx="4278700" cy="103339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>
            <a:solidFill>
              <a:srgbClr val="010000"/>
            </a:solidFill>
            <a:latin typeface="Calibri"/>
            <a:cs typeface="Calibri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  <a:cs typeface="Calibri"/>
            </a:rPr>
            <a:t>Product Quantity share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  <a:cs typeface="Calibri"/>
            </a:rPr>
            <a:t>Marcom</a:t>
          </a:r>
        </a:p>
      </dsp:txBody>
      <dsp:txXfrm>
        <a:off x="2852467" y="131083"/>
        <a:ext cx="3891176" cy="775047"/>
      </dsp:txXfrm>
    </dsp:sp>
    <dsp:sp modelId="{E2D03273-8086-438A-AAF3-D18F08B5B652}">
      <dsp:nvSpPr>
        <dsp:cNvPr id="0" name=""/>
        <dsp:cNvSpPr/>
      </dsp:nvSpPr>
      <dsp:spPr>
        <a:xfrm>
          <a:off x="0" y="1908"/>
          <a:ext cx="2852467" cy="1033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"/>
              <a:cs typeface="Calibri"/>
            </a:rPr>
            <a:t>Segmentation</a:t>
          </a:r>
          <a:endParaRPr lang="en-US" sz="2500" kern="1200">
            <a:solidFill>
              <a:srgbClr val="010000"/>
            </a:solidFill>
            <a:latin typeface="Calibri"/>
            <a:cs typeface="Calibri"/>
          </a:endParaRPr>
        </a:p>
      </dsp:txBody>
      <dsp:txXfrm>
        <a:off x="50446" y="52354"/>
        <a:ext cx="2751575" cy="932505"/>
      </dsp:txXfrm>
    </dsp:sp>
    <dsp:sp modelId="{5F089BEA-38AD-4BB0-B34D-3294D469FA3B}">
      <dsp:nvSpPr>
        <dsp:cNvPr id="0" name=""/>
        <dsp:cNvSpPr/>
      </dsp:nvSpPr>
      <dsp:spPr>
        <a:xfrm>
          <a:off x="2852467" y="1138646"/>
          <a:ext cx="4278700" cy="103339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  <a:cs typeface="Calibri"/>
            </a:rPr>
            <a:t>Customer share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  <a:cs typeface="Calibri"/>
            </a:rPr>
            <a:t>Revenue share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  <a:cs typeface="Calibri"/>
            </a:rPr>
            <a:t>Product Purchase Patterns</a:t>
          </a:r>
        </a:p>
      </dsp:txBody>
      <dsp:txXfrm>
        <a:off x="2852467" y="1267821"/>
        <a:ext cx="3891176" cy="775047"/>
      </dsp:txXfrm>
    </dsp:sp>
    <dsp:sp modelId="{896F78CF-8BCF-4943-8A48-0844EE5D9BBA}">
      <dsp:nvSpPr>
        <dsp:cNvPr id="0" name=""/>
        <dsp:cNvSpPr/>
      </dsp:nvSpPr>
      <dsp:spPr>
        <a:xfrm>
          <a:off x="0" y="1138646"/>
          <a:ext cx="2852467" cy="1033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"/>
              <a:cs typeface="Calibri"/>
            </a:rPr>
            <a:t>Cluster Analysis</a:t>
          </a:r>
        </a:p>
      </dsp:txBody>
      <dsp:txXfrm>
        <a:off x="50446" y="1189092"/>
        <a:ext cx="2751575" cy="932505"/>
      </dsp:txXfrm>
    </dsp:sp>
    <dsp:sp modelId="{B249A76E-1C42-4D3C-80F9-9166A25E9901}">
      <dsp:nvSpPr>
        <dsp:cNvPr id="0" name=""/>
        <dsp:cNvSpPr/>
      </dsp:nvSpPr>
      <dsp:spPr>
        <a:xfrm>
          <a:off x="2852467" y="2275383"/>
          <a:ext cx="4278700" cy="103339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>
            <a:latin typeface="Calibri"/>
            <a:cs typeface="Calibri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  <a:cs typeface="Calibri"/>
            </a:rPr>
            <a:t>Identify Elasticity 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  <a:cs typeface="Calibri"/>
            </a:rPr>
            <a:t>Adjust prices</a:t>
          </a:r>
        </a:p>
      </dsp:txBody>
      <dsp:txXfrm>
        <a:off x="2852467" y="2404558"/>
        <a:ext cx="3891176" cy="775047"/>
      </dsp:txXfrm>
    </dsp:sp>
    <dsp:sp modelId="{64E8061A-ED26-4F23-BBF5-7F09CBDDEEF0}">
      <dsp:nvSpPr>
        <dsp:cNvPr id="0" name=""/>
        <dsp:cNvSpPr/>
      </dsp:nvSpPr>
      <dsp:spPr>
        <a:xfrm>
          <a:off x="0" y="2275383"/>
          <a:ext cx="2852467" cy="1033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"/>
              <a:cs typeface="Calibri"/>
            </a:rPr>
            <a:t>Price Sensitivity Analysis</a:t>
          </a:r>
        </a:p>
      </dsp:txBody>
      <dsp:txXfrm>
        <a:off x="50446" y="2325829"/>
        <a:ext cx="2751575" cy="932505"/>
      </dsp:txXfrm>
    </dsp:sp>
    <dsp:sp modelId="{3F665CFE-734C-41EA-8262-E73EB0722599}">
      <dsp:nvSpPr>
        <dsp:cNvPr id="0" name=""/>
        <dsp:cNvSpPr/>
      </dsp:nvSpPr>
      <dsp:spPr>
        <a:xfrm>
          <a:off x="2852467" y="3412121"/>
          <a:ext cx="4278700" cy="103339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>
            <a:latin typeface="Calibri"/>
            <a:cs typeface="Calibri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  <a:cs typeface="Calibri"/>
            </a:rPr>
            <a:t>High Purchase Probability Bundles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  <a:cs typeface="Calibri"/>
            </a:rPr>
            <a:t>Low Purchase Probability Bundles</a:t>
          </a:r>
        </a:p>
      </dsp:txBody>
      <dsp:txXfrm>
        <a:off x="2852467" y="3541296"/>
        <a:ext cx="3891176" cy="775047"/>
      </dsp:txXfrm>
    </dsp:sp>
    <dsp:sp modelId="{812895AE-3058-4EEB-BF1A-F3ABF24E9E95}">
      <dsp:nvSpPr>
        <dsp:cNvPr id="0" name=""/>
        <dsp:cNvSpPr/>
      </dsp:nvSpPr>
      <dsp:spPr>
        <a:xfrm>
          <a:off x="0" y="3412121"/>
          <a:ext cx="2852467" cy="1033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"/>
              <a:cs typeface="Calibri"/>
            </a:rPr>
            <a:t>Market Basket Analysis</a:t>
          </a:r>
        </a:p>
      </dsp:txBody>
      <dsp:txXfrm>
        <a:off x="50446" y="3462567"/>
        <a:ext cx="2751575" cy="932505"/>
      </dsp:txXfrm>
    </dsp:sp>
    <dsp:sp modelId="{BCB7C22A-459A-4338-8062-05EDB18EA937}">
      <dsp:nvSpPr>
        <dsp:cNvPr id="0" name=""/>
        <dsp:cNvSpPr/>
      </dsp:nvSpPr>
      <dsp:spPr>
        <a:xfrm>
          <a:off x="2852467" y="4548858"/>
          <a:ext cx="4278700" cy="103339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>
            <a:latin typeface="Calibri"/>
            <a:cs typeface="Calibri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  <a:cs typeface="Calibri"/>
            </a:rPr>
            <a:t>Effect of Marcom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  <a:cs typeface="Calibri"/>
            </a:rPr>
            <a:t>Marcom Channel Mix </a:t>
          </a:r>
        </a:p>
      </dsp:txBody>
      <dsp:txXfrm>
        <a:off x="2852467" y="4678033"/>
        <a:ext cx="3891176" cy="775047"/>
      </dsp:txXfrm>
    </dsp:sp>
    <dsp:sp modelId="{419F1658-53C8-420D-A520-D85365844016}">
      <dsp:nvSpPr>
        <dsp:cNvPr id="0" name=""/>
        <dsp:cNvSpPr/>
      </dsp:nvSpPr>
      <dsp:spPr>
        <a:xfrm>
          <a:off x="0" y="4548858"/>
          <a:ext cx="2852467" cy="1033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"/>
              <a:cs typeface="Calibri"/>
            </a:rPr>
            <a:t>Ordinary Regression Analysis</a:t>
          </a:r>
        </a:p>
      </dsp:txBody>
      <dsp:txXfrm>
        <a:off x="50446" y="4599304"/>
        <a:ext cx="2751575" cy="932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0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7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dirty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3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4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2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4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4">
            <a:extLst>
              <a:ext uri="{FF2B5EF4-FFF2-40B4-BE49-F238E27FC236}">
                <a16:creationId xmlns:a16="http://schemas.microsoft.com/office/drawing/2014/main" id="{22C31095-808F-4BC4-9675-1E620610206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461C83D5-7476-4195-B568-851F7AD8EF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58EFA0E1-CA49-4507-8671-D995068257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26A1F11B-2BAB-4B40-885A-0E28AD45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1" y="2554150"/>
            <a:ext cx="4754121" cy="1805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6519454" cy="1355750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       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6313" y="4673473"/>
            <a:ext cx="9426806" cy="1711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00"/>
              <a:t>S</a:t>
            </a:r>
          </a:p>
          <a:p>
            <a:pPr algn="l"/>
            <a:endParaRPr lang="en-US" sz="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61606-A344-4CA7-9F60-F51290691FB6}"/>
              </a:ext>
            </a:extLst>
          </p:cNvPr>
          <p:cNvSpPr txBox="1"/>
          <p:nvPr/>
        </p:nvSpPr>
        <p:spPr>
          <a:xfrm>
            <a:off x="6262777" y="490268"/>
            <a:ext cx="5819952" cy="553997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200">
                <a:cs typeface="Calibri"/>
              </a:rPr>
              <a:t>Group 6</a:t>
            </a:r>
            <a:endParaRPr lang="en-US"/>
          </a:p>
          <a:p>
            <a:pPr algn="ctr"/>
            <a:r>
              <a:rPr lang="en-US" sz="4200" err="1">
                <a:cs typeface="Calibri"/>
              </a:rPr>
              <a:t>Anvitha</a:t>
            </a:r>
            <a:r>
              <a:rPr lang="en-US" sz="4200">
                <a:cs typeface="Calibri"/>
              </a:rPr>
              <a:t> Ananth</a:t>
            </a:r>
            <a:endParaRPr lang="en-US"/>
          </a:p>
          <a:p>
            <a:pPr algn="ctr"/>
            <a:r>
              <a:rPr lang="en-US" sz="4200">
                <a:cs typeface="Calibri"/>
              </a:rPr>
              <a:t>Yogesh Gawande</a:t>
            </a:r>
          </a:p>
          <a:p>
            <a:pPr algn="ctr"/>
            <a:r>
              <a:rPr lang="en-US" sz="4200">
                <a:cs typeface="Calibri"/>
              </a:rPr>
              <a:t>Pradeep </a:t>
            </a:r>
            <a:r>
              <a:rPr lang="en-US" sz="4200" err="1">
                <a:cs typeface="Calibri"/>
              </a:rPr>
              <a:t>Kumaraswamy</a:t>
            </a:r>
            <a:endParaRPr lang="en-US" err="1"/>
          </a:p>
          <a:p>
            <a:pPr algn="ctr"/>
            <a:r>
              <a:rPr lang="en-US" sz="4200" err="1">
                <a:cs typeface="Calibri"/>
              </a:rPr>
              <a:t>Alagappan</a:t>
            </a:r>
            <a:r>
              <a:rPr lang="en-US" sz="4200">
                <a:cs typeface="Calibri"/>
              </a:rPr>
              <a:t> </a:t>
            </a:r>
            <a:r>
              <a:rPr lang="en-US" sz="4200" err="1">
                <a:cs typeface="Calibri"/>
              </a:rPr>
              <a:t>Sathappan</a:t>
            </a:r>
            <a:endParaRPr lang="en-US" err="1"/>
          </a:p>
          <a:p>
            <a:pPr algn="ctr"/>
            <a:r>
              <a:rPr lang="en-US" sz="4200" err="1">
                <a:cs typeface="Calibri"/>
              </a:rPr>
              <a:t>Shubhodeep</a:t>
            </a:r>
            <a:r>
              <a:rPr lang="en-US" sz="4200">
                <a:cs typeface="Calibri"/>
              </a:rPr>
              <a:t> Sengupta</a:t>
            </a:r>
          </a:p>
          <a:p>
            <a:pPr algn="ctr"/>
            <a:endParaRPr lang="en-US" sz="4200">
              <a:cs typeface="Calibri"/>
            </a:endParaRPr>
          </a:p>
          <a:p>
            <a:pPr algn="ctr"/>
            <a:endParaRPr lang="en-US" sz="4200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D152-E461-4991-A550-08900F96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28" y="120710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Segment 2</a:t>
            </a:r>
            <a:r>
              <a:rPr lang="en-US">
                <a:latin typeface="Calibri"/>
                <a:cs typeface="Calibri"/>
              </a:rPr>
              <a:t>: High Rollers</a:t>
            </a:r>
          </a:p>
          <a:p>
            <a:endParaRPr lang="en-US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CEF4-CD2A-4206-89FE-43DC17724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28" y="1250531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cs typeface="Arial"/>
              </a:rPr>
              <a:t>Key Characteristics:</a:t>
            </a: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lvl="1"/>
            <a:r>
              <a:rPr lang="en-US" sz="3000">
                <a:cs typeface="Calibri"/>
              </a:rPr>
              <a:t>Largest Revenue Share (</a:t>
            </a:r>
            <a:r>
              <a:rPr lang="en-US" sz="3000"/>
              <a:t>37.98%)</a:t>
            </a:r>
            <a:endParaRPr lang="en-US" sz="3000">
              <a:cs typeface="Calibri"/>
            </a:endParaRPr>
          </a:p>
          <a:p>
            <a:pPr lvl="1"/>
            <a:endParaRPr lang="en-US" sz="3000">
              <a:cs typeface="Calibri"/>
            </a:endParaRPr>
          </a:p>
          <a:p>
            <a:pPr lvl="1"/>
            <a:r>
              <a:rPr lang="en-US" sz="3000">
                <a:cs typeface="Calibri"/>
              </a:rPr>
              <a:t>2</a:t>
            </a:r>
            <a:r>
              <a:rPr lang="en-US" sz="3000" baseline="30000">
                <a:cs typeface="Calibri"/>
              </a:rPr>
              <a:t>nd</a:t>
            </a:r>
            <a:r>
              <a:rPr lang="en-US" sz="3000">
                <a:cs typeface="Calibri"/>
              </a:rPr>
              <a:t> Largest Customer Share (20.63%)</a:t>
            </a:r>
          </a:p>
          <a:p>
            <a:pPr lvl="1"/>
            <a:endParaRPr lang="en-US" sz="3000">
              <a:cs typeface="Calibri"/>
            </a:endParaRPr>
          </a:p>
          <a:p>
            <a:pPr lvl="1"/>
            <a:r>
              <a:rPr lang="en-US" sz="3000">
                <a:cs typeface="Calibri"/>
              </a:rPr>
              <a:t>Top Products by Revenue</a:t>
            </a:r>
          </a:p>
          <a:p>
            <a:pPr lvl="2"/>
            <a:r>
              <a:rPr lang="en-US" sz="3000">
                <a:cs typeface="Calibri"/>
              </a:rPr>
              <a:t>Other, Sew, Quilt</a:t>
            </a:r>
          </a:p>
          <a:p>
            <a:pPr lvl="1"/>
            <a:endParaRPr lang="en-US" sz="2800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lvl="1"/>
            <a:endParaRPr lang="en-US" sz="2800">
              <a:cs typeface="Calibri"/>
            </a:endParaRPr>
          </a:p>
          <a:p>
            <a:pPr lvl="1"/>
            <a:endParaRPr lang="en-US" sz="2800">
              <a:cs typeface="Calibri"/>
            </a:endParaRPr>
          </a:p>
        </p:txBody>
      </p: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C6E3CCD6-354C-4BAD-BC2E-AFC9B7A1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4" name="Picture 5" descr="A picture containing person, woman, indoor, standing&#10;&#10;Description generated with high confidence">
            <a:extLst>
              <a:ext uri="{FF2B5EF4-FFF2-40B4-BE49-F238E27FC236}">
                <a16:creationId xmlns:a16="http://schemas.microsoft.com/office/drawing/2014/main" id="{F990C023-EDA6-40C7-BB81-7B19B327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92" y="1709470"/>
            <a:ext cx="4454106" cy="34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67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55DA-D733-4A2E-A704-C949ABAE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38" y="-166837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2: High Rollers</a:t>
            </a:r>
            <a:endParaRPr lang="en-US">
              <a:latin typeface="Calibri Light"/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18D2BE-1F81-42F0-B39E-0B439B417C77}"/>
              </a:ext>
            </a:extLst>
          </p:cNvPr>
          <p:cNvSpPr txBox="1">
            <a:spLocks/>
          </p:cNvSpPr>
          <p:nvPr/>
        </p:nvSpPr>
        <p:spPr>
          <a:xfrm>
            <a:off x="386751" y="1172893"/>
            <a:ext cx="9250392" cy="5041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cs typeface="Calibri"/>
              </a:rPr>
              <a:t>Recommendations: 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cs typeface="Calibri"/>
              </a:rPr>
              <a:t>PRICING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20 % Price Increase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>
                <a:cs typeface="Calibri"/>
              </a:rPr>
              <a:t>BUNDLING</a:t>
            </a:r>
          </a:p>
          <a:p>
            <a:pPr lvl="1"/>
            <a:r>
              <a:rPr lang="en-US">
                <a:cs typeface="Calibri"/>
              </a:rPr>
              <a:t>Attractive Product Bundles</a:t>
            </a:r>
            <a:endParaRPr lang="en-US" b="1">
              <a:cs typeface="Calibri"/>
            </a:endParaRPr>
          </a:p>
          <a:p>
            <a:pPr lvl="2"/>
            <a:r>
              <a:rPr lang="en-US" sz="2400">
                <a:cs typeface="Calibri"/>
              </a:rPr>
              <a:t>Paint and Other – 203% Increase in Purchase </a:t>
            </a:r>
            <a:r>
              <a:rPr lang="en-US" sz="2400" err="1">
                <a:cs typeface="Calibri"/>
              </a:rPr>
              <a:t>Prob</a:t>
            </a:r>
          </a:p>
          <a:p>
            <a:pPr lvl="2"/>
            <a:r>
              <a:rPr lang="en-US" sz="2400">
                <a:cs typeface="Calibri"/>
              </a:rPr>
              <a:t>Paper and Sew – 123 % Increase in Purchase </a:t>
            </a:r>
            <a:r>
              <a:rPr lang="en-US" sz="2400" err="1">
                <a:cs typeface="Calibri"/>
              </a:rPr>
              <a:t>Prob</a:t>
            </a:r>
          </a:p>
          <a:p>
            <a:pPr lvl="1"/>
            <a:r>
              <a:rPr lang="en-US">
                <a:cs typeface="Calibri"/>
              </a:rPr>
              <a:t>Avoid Product Bundles </a:t>
            </a:r>
          </a:p>
          <a:p>
            <a:pPr lvl="2"/>
            <a:r>
              <a:rPr lang="en-US" sz="2400">
                <a:cs typeface="Calibri"/>
              </a:rPr>
              <a:t>Needle and Warm – 82% Decrease in Purchase </a:t>
            </a:r>
            <a:r>
              <a:rPr lang="en-US" sz="2400" err="1">
                <a:cs typeface="Calibri"/>
              </a:rPr>
              <a:t>Prob</a:t>
            </a:r>
          </a:p>
          <a:p>
            <a:pPr>
              <a:buNone/>
            </a:pPr>
            <a:r>
              <a:rPr lang="en-US" sz="2400" b="1">
                <a:cs typeface="Calibri"/>
              </a:rPr>
              <a:t>MARCOM</a:t>
            </a: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Reduce Email by 20%</a:t>
            </a: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Continue Focus on Mail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7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15C8E61-66A6-420E-883C-0EB6E683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420" y="2073848"/>
            <a:ext cx="3519576" cy="3227891"/>
          </a:xfrm>
          <a:prstGeom prst="rect">
            <a:avLst/>
          </a:prstGeom>
        </p:spPr>
      </p:pic>
      <p:pic>
        <p:nvPicPr>
          <p:cNvPr id="3" name="Picture 2" descr="A drawing of a face&#10;&#10;Description generated with high confidence">
            <a:extLst>
              <a:ext uri="{FF2B5EF4-FFF2-40B4-BE49-F238E27FC236}">
                <a16:creationId xmlns:a16="http://schemas.microsoft.com/office/drawing/2014/main" id="{5825F2EE-31A8-4549-BFD5-A4964706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6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2E93-7F09-4BA4-9144-3372B626F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92" y="-123706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2: High 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7CF49-BDB4-4436-9880-2DA631BFA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93" y="1207399"/>
            <a:ext cx="11694543" cy="54871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200" b="1">
                <a:cs typeface="Calibri"/>
              </a:rPr>
              <a:t>Financial Implications</a:t>
            </a:r>
          </a:p>
          <a:p>
            <a:pPr marL="0" indent="0">
              <a:buNone/>
            </a:pPr>
            <a:r>
              <a:rPr lang="en-US" sz="2400" b="1">
                <a:cs typeface="Calibri"/>
              </a:rPr>
              <a:t>PRICING</a:t>
            </a:r>
          </a:p>
          <a:p>
            <a:pPr lvl="1"/>
            <a:r>
              <a:rPr lang="en-US">
                <a:cs typeface="Calibri"/>
              </a:rPr>
              <a:t>14.23 % Revenue Increase</a:t>
            </a:r>
          </a:p>
          <a:p>
            <a:pPr lvl="1"/>
            <a:r>
              <a:rPr lang="en-US">
                <a:cs typeface="Calibri"/>
              </a:rPr>
              <a:t>Incremental Revenue Change:  $ 38,510.14 </a:t>
            </a:r>
          </a:p>
          <a:p>
            <a:pPr lvl="1"/>
            <a:r>
              <a:rPr lang="en-US">
                <a:cs typeface="Calibri"/>
              </a:rPr>
              <a:t>Top Product Revenue Gains: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 sz="2800">
              <a:cs typeface="Calibri"/>
            </a:endParaRPr>
          </a:p>
          <a:p>
            <a:pPr marL="0" indent="0">
              <a:buNone/>
            </a:pPr>
            <a:endParaRPr lang="en-US" sz="2400" b="1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cs typeface="Calibri"/>
              </a:rPr>
              <a:t>MARCOM</a:t>
            </a:r>
            <a:endParaRPr lang="en-US" sz="2400">
              <a:cs typeface="Calibri"/>
            </a:endParaRPr>
          </a:p>
          <a:p>
            <a:pPr lvl="1"/>
            <a:r>
              <a:rPr lang="en-US">
                <a:cs typeface="Calibri"/>
              </a:rPr>
              <a:t>7.92 % Marcom Cost Savings</a:t>
            </a:r>
          </a:p>
          <a:p>
            <a:pPr marL="457200" lvl="1" indent="0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B4ACCB72-B73B-4A4E-B4E5-223C905B2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21233"/>
              </p:ext>
            </p:extLst>
          </p:nvPr>
        </p:nvGraphicFramePr>
        <p:xfrm>
          <a:off x="920151" y="3278037"/>
          <a:ext cx="5932122" cy="1935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6061">
                  <a:extLst>
                    <a:ext uri="{9D8B030D-6E8A-4147-A177-3AD203B41FA5}">
                      <a16:colId xmlns:a16="http://schemas.microsoft.com/office/drawing/2014/main" val="2415165893"/>
                    </a:ext>
                  </a:extLst>
                </a:gridCol>
                <a:gridCol w="2966061">
                  <a:extLst>
                    <a:ext uri="{9D8B030D-6E8A-4147-A177-3AD203B41FA5}">
                      <a16:colId xmlns:a16="http://schemas.microsoft.com/office/drawing/2014/main" val="702470646"/>
                    </a:ext>
                  </a:extLst>
                </a:gridCol>
              </a:tblGrid>
              <a:tr h="4949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% Rev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32438"/>
                  </a:ext>
                </a:extLst>
              </a:tr>
              <a:tr h="4949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19.91%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390909"/>
                  </a:ext>
                </a:extLst>
              </a:tr>
              <a:tr h="472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Needle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19.47%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6120"/>
                  </a:ext>
                </a:extLst>
              </a:tr>
              <a:tr h="472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19.03%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96900"/>
                  </a:ext>
                </a:extLst>
              </a:tr>
            </a:tbl>
          </a:graphicData>
        </a:graphic>
      </p:graphicFrame>
      <p:pic>
        <p:nvPicPr>
          <p:cNvPr id="4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484DDF86-2D52-4D1C-9CA0-9AAA85069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35A856D-C159-4067-8ABD-B976167C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268" y="2735560"/>
            <a:ext cx="4037160" cy="242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1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D152-E461-4991-A550-08900F96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38" y="-66196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3: Fleece Lovers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CEF4-CD2A-4206-89FE-43DC17724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70" y="1264908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Key Characteristics:</a:t>
            </a: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3</a:t>
            </a:r>
            <a:r>
              <a:rPr lang="en-US" sz="2800" baseline="30000">
                <a:cs typeface="Calibri"/>
              </a:rPr>
              <a:t>rd</a:t>
            </a:r>
            <a:r>
              <a:rPr lang="en-US" sz="2800">
                <a:cs typeface="Calibri"/>
              </a:rPr>
              <a:t> Largest Customer Share (</a:t>
            </a:r>
            <a:r>
              <a:rPr lang="en-US" sz="2800"/>
              <a:t>16.68%)</a:t>
            </a:r>
            <a:endParaRPr lang="en-US" sz="2800">
              <a:cs typeface="Calibri"/>
            </a:endParaRPr>
          </a:p>
          <a:p>
            <a:pPr lvl="1"/>
            <a:endParaRPr lang="en-US" sz="2800"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4</a:t>
            </a:r>
            <a:r>
              <a:rPr lang="en-US" sz="2800" baseline="30000">
                <a:cs typeface="Calibri"/>
              </a:rPr>
              <a:t>th</a:t>
            </a:r>
            <a:r>
              <a:rPr lang="en-US" sz="2800">
                <a:cs typeface="Calibri"/>
              </a:rPr>
              <a:t> Largest Revenue Share (</a:t>
            </a:r>
            <a:r>
              <a:rPr lang="en-US" sz="2800"/>
              <a:t>13.16%)</a:t>
            </a:r>
            <a:endParaRPr lang="en-US" sz="2800">
              <a:cs typeface="Calibri"/>
            </a:endParaRPr>
          </a:p>
          <a:p>
            <a:pPr lvl="1"/>
            <a:endParaRPr lang="en-US" sz="2800"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Highest SMS received (avg.)</a:t>
            </a:r>
          </a:p>
          <a:p>
            <a:pPr lvl="1"/>
            <a:endParaRPr lang="en-US" sz="2800"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Top Products by Revenue</a:t>
            </a:r>
          </a:p>
          <a:p>
            <a:pPr lvl="2"/>
            <a:r>
              <a:rPr lang="en-US" sz="2800">
                <a:cs typeface="Calibri"/>
              </a:rPr>
              <a:t>Fleece, Other, Sew</a:t>
            </a:r>
          </a:p>
          <a:p>
            <a:pPr lvl="1"/>
            <a:endParaRPr lang="en-US" sz="2800">
              <a:cs typeface="Calibri"/>
            </a:endParaRPr>
          </a:p>
          <a:p>
            <a:pPr marL="0" indent="0">
              <a:buNone/>
            </a:pPr>
            <a:endParaRPr lang="en-US" sz="2800" b="1">
              <a:cs typeface="Calibri"/>
            </a:endParaRPr>
          </a:p>
        </p:txBody>
      </p: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1A09D2AA-7A3A-4B9C-9D6E-DA922E49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8E27B1B1-868A-47F9-B060-6F3908C1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168" y="1486331"/>
            <a:ext cx="3375804" cy="36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8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55DA-D733-4A2E-A704-C949ABAE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51" y="-109328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3: Fleece Lovers</a:t>
            </a:r>
            <a:endParaRPr lang="en-US">
              <a:latin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BBA26-FB39-44B2-B7CC-A1F295D2F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18D2BE-1F81-42F0-B39E-0B439B417C77}"/>
              </a:ext>
            </a:extLst>
          </p:cNvPr>
          <p:cNvSpPr txBox="1">
            <a:spLocks/>
          </p:cNvSpPr>
          <p:nvPr/>
        </p:nvSpPr>
        <p:spPr>
          <a:xfrm>
            <a:off x="329243" y="1187270"/>
            <a:ext cx="10630618" cy="50414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cs typeface="Calibri"/>
              </a:rPr>
              <a:t>Recommendations: 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cs typeface="Calibri"/>
              </a:rPr>
              <a:t>PRICING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20 % Price Increase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>
                <a:cs typeface="Calibri"/>
              </a:rPr>
              <a:t>BUNDLING</a:t>
            </a:r>
          </a:p>
          <a:p>
            <a:pPr lvl="1"/>
            <a:r>
              <a:rPr lang="en-US">
                <a:cs typeface="Calibri"/>
              </a:rPr>
              <a:t>Attractive Product Bundles</a:t>
            </a:r>
            <a:endParaRPr lang="en-US" b="1">
              <a:cs typeface="Calibri"/>
            </a:endParaRPr>
          </a:p>
          <a:p>
            <a:pPr lvl="2"/>
            <a:r>
              <a:rPr lang="en-US" sz="2400">
                <a:cs typeface="Calibri"/>
              </a:rPr>
              <a:t>Needle and Foam – 372% Increase in Purchase </a:t>
            </a:r>
            <a:r>
              <a:rPr lang="en-US" sz="2400" err="1">
                <a:cs typeface="Calibri"/>
              </a:rPr>
              <a:t>Prob</a:t>
            </a:r>
          </a:p>
          <a:p>
            <a:pPr lvl="2"/>
            <a:r>
              <a:rPr lang="en-US" sz="2400">
                <a:cs typeface="Calibri"/>
              </a:rPr>
              <a:t>Needle and Ribbon – 330% Increase in Purchase </a:t>
            </a:r>
            <a:r>
              <a:rPr lang="en-US" sz="2400" err="1">
                <a:cs typeface="Calibri"/>
              </a:rPr>
              <a:t>Prob</a:t>
            </a:r>
          </a:p>
          <a:p>
            <a:pPr lvl="1"/>
            <a:r>
              <a:rPr lang="en-US">
                <a:cs typeface="Calibri"/>
              </a:rPr>
              <a:t>Avoid Product Bundles</a:t>
            </a:r>
          </a:p>
          <a:p>
            <a:pPr lvl="2"/>
            <a:r>
              <a:rPr lang="en-US" sz="2400">
                <a:cs typeface="Calibri"/>
              </a:rPr>
              <a:t>Fleece and Special – 99% Decrease  in Purchase </a:t>
            </a:r>
            <a:r>
              <a:rPr lang="en-US" sz="2400" err="1">
                <a:cs typeface="Calibri"/>
              </a:rPr>
              <a:t>Prob</a:t>
            </a:r>
          </a:p>
          <a:p>
            <a:pPr>
              <a:buNone/>
            </a:pPr>
            <a:r>
              <a:rPr lang="en-US" sz="2400" b="1">
                <a:cs typeface="Calibri"/>
              </a:rPr>
              <a:t>MARCOM</a:t>
            </a: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Reduce Mail by 10%</a:t>
            </a: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Reduce Email by 10%</a:t>
            </a: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Continue Focus on SMS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F2A2397-F2E5-4361-B829-E80D8483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641" y="2217620"/>
            <a:ext cx="3404558" cy="3127250"/>
          </a:xfrm>
          <a:prstGeom prst="rect">
            <a:avLst/>
          </a:prstGeom>
        </p:spPr>
      </p:pic>
      <p:pic>
        <p:nvPicPr>
          <p:cNvPr id="7" name="Picture 6" descr="A drawing of a face&#10;&#10;Description generated with high confidence">
            <a:extLst>
              <a:ext uri="{FF2B5EF4-FFF2-40B4-BE49-F238E27FC236}">
                <a16:creationId xmlns:a16="http://schemas.microsoft.com/office/drawing/2014/main" id="{E838C592-9610-4719-9274-9DEBB989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99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87B9-401C-4DDD-8089-FE6A15F3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64" y="48823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3: Fleece Lovers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A909-665D-4B56-B51D-5CCCA810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56" y="1250531"/>
            <a:ext cx="11435750" cy="56021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Financial Implications:</a:t>
            </a:r>
          </a:p>
          <a:p>
            <a:pPr marL="0" indent="0">
              <a:buNone/>
            </a:pPr>
            <a:r>
              <a:rPr lang="en-US" sz="2400" b="1">
                <a:cs typeface="Calibri"/>
              </a:rPr>
              <a:t>PRICING</a:t>
            </a:r>
          </a:p>
          <a:p>
            <a:pPr lvl="1"/>
            <a:r>
              <a:rPr lang="en-US">
                <a:cs typeface="Calibri"/>
              </a:rPr>
              <a:t>12.87 % Revenue Increase</a:t>
            </a:r>
          </a:p>
          <a:p>
            <a:pPr lvl="1"/>
            <a:r>
              <a:rPr lang="en-US">
                <a:cs typeface="Calibri"/>
              </a:rPr>
              <a:t>Incremental Revenue Change: </a:t>
            </a:r>
            <a:r>
              <a:rPr lang="en-US"/>
              <a:t>$ 12,072.34 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Top Product Revenue Gains: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cs typeface="Calibri"/>
              </a:rPr>
              <a:t>MARCOM</a:t>
            </a:r>
            <a:endParaRPr lang="en-US" sz="2400">
              <a:cs typeface="Calibri"/>
            </a:endParaRPr>
          </a:p>
          <a:p>
            <a:pPr lvl="1"/>
            <a:r>
              <a:rPr lang="en-US">
                <a:cs typeface="Calibri"/>
              </a:rPr>
              <a:t>9.85 % Marcom Cost Savings</a:t>
            </a:r>
          </a:p>
          <a:p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46CA3870-6A55-4C15-8AB7-DFB02BD02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945278"/>
              </p:ext>
            </p:extLst>
          </p:nvPr>
        </p:nvGraphicFramePr>
        <p:xfrm>
          <a:off x="1193321" y="3421810"/>
          <a:ext cx="6191656" cy="1711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828">
                  <a:extLst>
                    <a:ext uri="{9D8B030D-6E8A-4147-A177-3AD203B41FA5}">
                      <a16:colId xmlns:a16="http://schemas.microsoft.com/office/drawing/2014/main" val="2415165893"/>
                    </a:ext>
                  </a:extLst>
                </a:gridCol>
                <a:gridCol w="3095828">
                  <a:extLst>
                    <a:ext uri="{9D8B030D-6E8A-4147-A177-3AD203B41FA5}">
                      <a16:colId xmlns:a16="http://schemas.microsoft.com/office/drawing/2014/main" val="702470646"/>
                    </a:ext>
                  </a:extLst>
                </a:gridCol>
              </a:tblGrid>
              <a:tr h="4360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% Rev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32438"/>
                  </a:ext>
                </a:extLst>
              </a:tr>
              <a:tr h="4360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17.90%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390909"/>
                  </a:ext>
                </a:extLst>
              </a:tr>
              <a:tr h="4198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17.68%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6120"/>
                  </a:ext>
                </a:extLst>
              </a:tr>
              <a:tr h="4198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err="1"/>
                        <a:t>Seasfloral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17.65%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96900"/>
                  </a:ext>
                </a:extLst>
              </a:tr>
            </a:tbl>
          </a:graphicData>
        </a:graphic>
      </p:graphicFrame>
      <p:pic>
        <p:nvPicPr>
          <p:cNvPr id="4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0158FA8F-3D23-4B28-8EEF-DE7FFED4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6E35A8C-6270-4501-AF5A-AE790683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268" y="2735560"/>
            <a:ext cx="4037160" cy="242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90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D152-E461-4991-A550-08900F96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64" y="63200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4: Paper is Life!</a:t>
            </a:r>
          </a:p>
        </p:txBody>
      </p: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9EDB66D8-B131-4163-BF7D-684A8B78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BD62D1-ACA5-49EC-B173-06588718DB8D}"/>
              </a:ext>
            </a:extLst>
          </p:cNvPr>
          <p:cNvSpPr txBox="1">
            <a:spLocks/>
          </p:cNvSpPr>
          <p:nvPr/>
        </p:nvSpPr>
        <p:spPr>
          <a:xfrm>
            <a:off x="205596" y="13655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cs typeface="Calibri"/>
              </a:rPr>
              <a:t>Key Characteristics:</a:t>
            </a: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lvl="1"/>
            <a:r>
              <a:rPr lang="en-US" sz="3000">
                <a:cs typeface="Calibri"/>
              </a:rPr>
              <a:t>Smallest Revenue Share (</a:t>
            </a:r>
            <a:r>
              <a:rPr lang="en-US" sz="3000"/>
              <a:t>12.80%)</a:t>
            </a:r>
            <a:endParaRPr lang="en-US" sz="3000">
              <a:cs typeface="Calibri"/>
            </a:endParaRPr>
          </a:p>
          <a:p>
            <a:pPr lvl="1"/>
            <a:endParaRPr lang="en-US" sz="3000">
              <a:cs typeface="Calibri"/>
            </a:endParaRPr>
          </a:p>
          <a:p>
            <a:pPr lvl="1"/>
            <a:r>
              <a:rPr lang="en-US" sz="3000">
                <a:cs typeface="Calibri"/>
              </a:rPr>
              <a:t>2nd Smallest Customer Share (</a:t>
            </a:r>
            <a:r>
              <a:rPr lang="en-US" sz="3000"/>
              <a:t>15.64%)</a:t>
            </a:r>
            <a:endParaRPr lang="en-US" sz="3000">
              <a:cs typeface="Calibri"/>
            </a:endParaRPr>
          </a:p>
          <a:p>
            <a:pPr lvl="1"/>
            <a:endParaRPr lang="en-US" sz="3000">
              <a:cs typeface="Calibri"/>
            </a:endParaRPr>
          </a:p>
          <a:p>
            <a:pPr lvl="1"/>
            <a:r>
              <a:rPr lang="en-US" sz="3000">
                <a:cs typeface="Calibri"/>
              </a:rPr>
              <a:t>Top Products by Revenue</a:t>
            </a:r>
          </a:p>
          <a:p>
            <a:pPr lvl="2"/>
            <a:r>
              <a:rPr lang="en-US" sz="3000">
                <a:cs typeface="Calibri"/>
              </a:rPr>
              <a:t>Paper, Other, Sew</a:t>
            </a:r>
          </a:p>
          <a:p>
            <a:pPr lvl="1"/>
            <a:endParaRPr lang="en-US" sz="2800">
              <a:cs typeface="Calibri"/>
            </a:endParaRPr>
          </a:p>
          <a:p>
            <a:pPr marL="0" indent="0">
              <a:buNone/>
            </a:pPr>
            <a:endParaRPr lang="en-US" sz="2800">
              <a:cs typeface="Calibri"/>
            </a:endParaRPr>
          </a:p>
          <a:p>
            <a:pPr lvl="1"/>
            <a:endParaRPr lang="en-US" sz="2800">
              <a:cs typeface="Calibri"/>
            </a:endParaRPr>
          </a:p>
        </p:txBody>
      </p:sp>
      <p:pic>
        <p:nvPicPr>
          <p:cNvPr id="8" name="Picture 8" descr="A piece of paper&#10;&#10;Description generated with high confidence">
            <a:extLst>
              <a:ext uri="{FF2B5EF4-FFF2-40B4-BE49-F238E27FC236}">
                <a16:creationId xmlns:a16="http://schemas.microsoft.com/office/drawing/2014/main" id="{8791C7C8-6354-4DD0-B9BC-3CF51CF1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737" y="1926362"/>
            <a:ext cx="3749616" cy="3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2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60A9-4A77-49F5-9D9F-74E42D09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38" y="63200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4: Paper is Life!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FA0D-4844-4F96-8373-4E5152397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25" y="1250531"/>
            <a:ext cx="10573109" cy="52571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Recommendations: 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cs typeface="Calibri"/>
              </a:rPr>
              <a:t>PRICING </a:t>
            </a:r>
            <a:endParaRPr lang="en-US" sz="2400">
              <a:cs typeface="Calibri"/>
            </a:endParaRPr>
          </a:p>
          <a:p>
            <a:pPr lvl="1"/>
            <a:r>
              <a:rPr lang="en-US">
                <a:cs typeface="Calibri"/>
              </a:rPr>
              <a:t>20 % Price Increase</a:t>
            </a:r>
          </a:p>
          <a:p>
            <a:pPr marL="0" indent="0">
              <a:buNone/>
            </a:pPr>
            <a:r>
              <a:rPr lang="en-US" sz="2400" b="1">
                <a:cs typeface="Calibri"/>
              </a:rPr>
              <a:t>BUNDLING</a:t>
            </a:r>
            <a:endParaRPr lang="en-US" sz="2400">
              <a:cs typeface="Calibri"/>
            </a:endParaRPr>
          </a:p>
          <a:p>
            <a:pPr lvl="1"/>
            <a:r>
              <a:rPr lang="en-US">
                <a:cs typeface="Calibri"/>
              </a:rPr>
              <a:t>Attractive Product Bundles</a:t>
            </a:r>
          </a:p>
          <a:p>
            <a:pPr lvl="2"/>
            <a:r>
              <a:rPr lang="en-US" sz="2400">
                <a:cs typeface="Calibri"/>
              </a:rPr>
              <a:t>Warm and Quilt - 961% Increase in Purchase </a:t>
            </a:r>
            <a:r>
              <a:rPr lang="en-US" sz="2400" err="1">
                <a:cs typeface="Calibri"/>
              </a:rPr>
              <a:t>Prob</a:t>
            </a:r>
          </a:p>
          <a:p>
            <a:pPr lvl="2"/>
            <a:r>
              <a:rPr lang="en-US" sz="2400">
                <a:cs typeface="Calibri"/>
              </a:rPr>
              <a:t>Special and Fabric -  679% Increase in Purchase </a:t>
            </a:r>
            <a:r>
              <a:rPr lang="en-US" sz="2400" err="1">
                <a:cs typeface="Calibri"/>
              </a:rPr>
              <a:t>Prob</a:t>
            </a:r>
          </a:p>
          <a:p>
            <a:pPr lvl="1"/>
            <a:r>
              <a:rPr lang="en-US">
                <a:cs typeface="Calibri"/>
              </a:rPr>
              <a:t>Avoid Product Bundles</a:t>
            </a:r>
          </a:p>
          <a:p>
            <a:pPr lvl="2"/>
            <a:r>
              <a:rPr lang="en-US" sz="2400">
                <a:cs typeface="Calibri"/>
              </a:rPr>
              <a:t>Paper and Jewelry – 99% Decrease in Purchase </a:t>
            </a:r>
            <a:r>
              <a:rPr lang="en-US" sz="2400" err="1">
                <a:cs typeface="Calibri"/>
              </a:rPr>
              <a:t>Prob</a:t>
            </a:r>
          </a:p>
          <a:p>
            <a:pPr marL="0" indent="0">
              <a:buNone/>
            </a:pPr>
            <a:r>
              <a:rPr lang="en-US" sz="2400" b="1">
                <a:cs typeface="Calibri"/>
              </a:rPr>
              <a:t>MARCOM</a:t>
            </a:r>
          </a:p>
          <a:p>
            <a:pPr lvl="1"/>
            <a:r>
              <a:rPr lang="en-US">
                <a:cs typeface="Calibri"/>
              </a:rPr>
              <a:t>Reduce Mail by 10%</a:t>
            </a:r>
          </a:p>
          <a:p>
            <a:pPr lvl="1"/>
            <a:r>
              <a:rPr lang="en-US">
                <a:cs typeface="Calibri"/>
              </a:rPr>
              <a:t>Reduce Email by 10%</a:t>
            </a:r>
          </a:p>
          <a:p>
            <a:pPr lvl="1"/>
            <a:r>
              <a:rPr lang="en-US">
                <a:cs typeface="Calibri"/>
              </a:rPr>
              <a:t>Continue Focus on SMS</a:t>
            </a:r>
          </a:p>
          <a:p>
            <a:pPr marL="0" indent="0">
              <a:buNone/>
            </a:pPr>
            <a:endParaRPr lang="en-US" sz="2400" b="1">
              <a:cs typeface="Calibri"/>
            </a:endParaRPr>
          </a:p>
        </p:txBody>
      </p:sp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5EF4219-26D0-4C69-9EE0-A6CD981C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677" y="2188865"/>
            <a:ext cx="3347049" cy="3055363"/>
          </a:xfrm>
          <a:prstGeom prst="rect">
            <a:avLst/>
          </a:prstGeom>
        </p:spPr>
      </p:pic>
      <p:pic>
        <p:nvPicPr>
          <p:cNvPr id="4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D075768A-6C12-485C-829A-002657F4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8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7B76-4ABF-4446-843F-DC865DEB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5" y="-51819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4: Paper is Life!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7AA7D-DF6C-435A-AFDB-6A1C90E2B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47" y="1135512"/>
            <a:ext cx="7539487" cy="52714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Financial Implications: </a:t>
            </a:r>
          </a:p>
          <a:p>
            <a:pPr marL="0" indent="0">
              <a:buNone/>
            </a:pPr>
            <a:r>
              <a:rPr lang="en-US" sz="2400" b="1">
                <a:cs typeface="Calibri"/>
              </a:rPr>
              <a:t>PRICING</a:t>
            </a:r>
          </a:p>
          <a:p>
            <a:pPr lvl="1"/>
            <a:r>
              <a:rPr lang="en-US">
                <a:cs typeface="Calibri"/>
              </a:rPr>
              <a:t>13.14% revenue Increase</a:t>
            </a:r>
          </a:p>
          <a:p>
            <a:pPr lvl="1"/>
            <a:r>
              <a:rPr lang="en-US">
                <a:cs typeface="Calibri"/>
              </a:rPr>
              <a:t>Incremental Revenue Change: </a:t>
            </a:r>
            <a:r>
              <a:rPr lang="en-US"/>
              <a:t>$ 11,984.02 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Top Product Revenue Gains:</a:t>
            </a:r>
          </a:p>
          <a:p>
            <a:pPr lvl="1"/>
            <a:endParaRPr lang="en-US" sz="2800">
              <a:cs typeface="Calibri"/>
            </a:endParaRPr>
          </a:p>
          <a:p>
            <a:pPr lvl="1"/>
            <a:endParaRPr lang="en-US" sz="2800">
              <a:cs typeface="Calibri"/>
            </a:endParaRPr>
          </a:p>
          <a:p>
            <a:pPr lvl="1"/>
            <a:endParaRPr lang="en-US" sz="2800">
              <a:cs typeface="Calibri"/>
            </a:endParaRPr>
          </a:p>
          <a:p>
            <a:pPr lvl="1"/>
            <a:endParaRPr lang="en-US" sz="2800">
              <a:cs typeface="Calibri"/>
            </a:endParaRPr>
          </a:p>
          <a:p>
            <a:pPr marL="0" indent="0">
              <a:buNone/>
            </a:pPr>
            <a:endParaRPr lang="en-US" sz="2400" b="1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cs typeface="Calibri"/>
              </a:rPr>
              <a:t>MARCOM</a:t>
            </a:r>
            <a:endParaRPr lang="en-US" sz="2400">
              <a:cs typeface="Calibri"/>
            </a:endParaRPr>
          </a:p>
          <a:p>
            <a:pPr lvl="1"/>
            <a:r>
              <a:rPr lang="en-US">
                <a:cs typeface="Calibri"/>
              </a:rPr>
              <a:t>9.91 % Marcom Cost Savings</a:t>
            </a:r>
          </a:p>
          <a:p>
            <a:endParaRPr lang="en-US">
              <a:cs typeface="Calibri"/>
            </a:endParaRPr>
          </a:p>
          <a:p>
            <a:pPr lvl="1"/>
            <a:endParaRPr lang="en-US" sz="2800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2EEC3E2C-5B28-48DB-B85B-EB61D5311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72939"/>
              </p:ext>
            </p:extLst>
          </p:nvPr>
        </p:nvGraphicFramePr>
        <p:xfrm>
          <a:off x="1150188" y="3594339"/>
          <a:ext cx="593020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5101">
                  <a:extLst>
                    <a:ext uri="{9D8B030D-6E8A-4147-A177-3AD203B41FA5}">
                      <a16:colId xmlns:a16="http://schemas.microsoft.com/office/drawing/2014/main" val="2415165893"/>
                    </a:ext>
                  </a:extLst>
                </a:gridCol>
                <a:gridCol w="2965101">
                  <a:extLst>
                    <a:ext uri="{9D8B030D-6E8A-4147-A177-3AD203B41FA5}">
                      <a16:colId xmlns:a16="http://schemas.microsoft.com/office/drawing/2014/main" val="702470646"/>
                    </a:ext>
                  </a:extLst>
                </a:gridCol>
              </a:tblGrid>
              <a:tr h="2585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% Rev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32438"/>
                  </a:ext>
                </a:extLst>
              </a:tr>
              <a:tr h="2522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19.69%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390909"/>
                  </a:ext>
                </a:extLst>
              </a:tr>
              <a:tr h="2459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18.04%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6120"/>
                  </a:ext>
                </a:extLst>
              </a:tr>
              <a:tr h="2459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17.05%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96900"/>
                  </a:ext>
                </a:extLst>
              </a:tr>
            </a:tbl>
          </a:graphicData>
        </a:graphic>
      </p:graphicFrame>
      <p:pic>
        <p:nvPicPr>
          <p:cNvPr id="4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1E14A005-95ED-41F0-9BDE-DCF91522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65BF288-9557-4B23-9A70-7F04A47D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155" y="2563031"/>
            <a:ext cx="4037160" cy="242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7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D152-E461-4991-A550-08900F96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87" y="120709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5: Let's sew them</a:t>
            </a:r>
          </a:p>
        </p:txBody>
      </p: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BDE8F92A-9A3C-4E9F-B980-A5FCC195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AE2A2C-5F83-4EF5-8B6C-64EC8E3634BE}"/>
              </a:ext>
            </a:extLst>
          </p:cNvPr>
          <p:cNvSpPr txBox="1">
            <a:spLocks/>
          </p:cNvSpPr>
          <p:nvPr/>
        </p:nvSpPr>
        <p:spPr>
          <a:xfrm>
            <a:off x="306238" y="1308040"/>
            <a:ext cx="10946920" cy="45957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>
                <a:cs typeface="Calibri"/>
              </a:rPr>
              <a:t>Key Characteristics:</a:t>
            </a:r>
          </a:p>
          <a:p>
            <a:pPr marL="0" indent="0">
              <a:buNone/>
            </a:pPr>
            <a:endParaRPr lang="en-US" sz="3000">
              <a:cs typeface="Calibri"/>
            </a:endParaRPr>
          </a:p>
          <a:p>
            <a:pPr lvl="1"/>
            <a:r>
              <a:rPr lang="en-US" sz="3000">
                <a:cs typeface="Calibri"/>
              </a:rPr>
              <a:t>Smallest Customer Share (</a:t>
            </a:r>
            <a:r>
              <a:rPr lang="en-US" sz="3000"/>
              <a:t>11.52%)</a:t>
            </a:r>
            <a:endParaRPr lang="en-US" sz="3000">
              <a:cs typeface="Calibri"/>
            </a:endParaRPr>
          </a:p>
          <a:p>
            <a:pPr lvl="1"/>
            <a:endParaRPr lang="en-US" sz="3000">
              <a:cs typeface="Calibri"/>
            </a:endParaRPr>
          </a:p>
          <a:p>
            <a:pPr lvl="1"/>
            <a:r>
              <a:rPr lang="en-US" sz="3000">
                <a:cs typeface="Calibri"/>
              </a:rPr>
              <a:t>2nd Largest Revenue Share (22.82</a:t>
            </a:r>
            <a:r>
              <a:rPr lang="en-US" sz="3000"/>
              <a:t>%)</a:t>
            </a:r>
            <a:endParaRPr lang="en-US" sz="3000">
              <a:cs typeface="Calibri"/>
            </a:endParaRPr>
          </a:p>
          <a:p>
            <a:pPr lvl="1"/>
            <a:endParaRPr lang="en-US" sz="3000">
              <a:cs typeface="Calibri"/>
            </a:endParaRPr>
          </a:p>
          <a:p>
            <a:pPr lvl="1"/>
            <a:r>
              <a:rPr lang="en-US" sz="3000">
                <a:cs typeface="Calibri"/>
              </a:rPr>
              <a:t>Top Products by Revenue</a:t>
            </a:r>
          </a:p>
          <a:p>
            <a:pPr lvl="2"/>
            <a:r>
              <a:rPr lang="en-US" sz="3000">
                <a:cs typeface="Calibri"/>
              </a:rPr>
              <a:t>Sew, Other, Paper</a:t>
            </a:r>
          </a:p>
          <a:p>
            <a:pPr lvl="1"/>
            <a:endParaRPr lang="en-US" sz="2800">
              <a:cs typeface="Calibri"/>
            </a:endParaRPr>
          </a:p>
          <a:p>
            <a:pPr marL="0" indent="0">
              <a:buNone/>
            </a:pPr>
            <a:endParaRPr lang="en-US" sz="2800">
              <a:cs typeface="Calibri"/>
            </a:endParaRPr>
          </a:p>
          <a:p>
            <a:pPr lvl="1"/>
            <a:endParaRPr lang="en-US" sz="2800">
              <a:cs typeface="Calibri"/>
            </a:endParaRPr>
          </a:p>
        </p:txBody>
      </p:sp>
      <p:pic>
        <p:nvPicPr>
          <p:cNvPr id="8" name="Picture 8" descr="A group of stuffed animals&#10;&#10;Description generated with high confidence">
            <a:extLst>
              <a:ext uri="{FF2B5EF4-FFF2-40B4-BE49-F238E27FC236}">
                <a16:creationId xmlns:a16="http://schemas.microsoft.com/office/drawing/2014/main" id="{51D0410E-5AB3-425D-A2F9-30F43B63F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15997" y="1911904"/>
            <a:ext cx="4402348" cy="33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9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54B3ECB-71FF-4BF5-A17A-13F542192F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CBBF3F-BD35-4A75-AB40-A5B58C0EA1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A49B0-6C22-4457-A760-BEA84B58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5E62D-645C-4178-A42B-DC1AE3E3C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863" y="433237"/>
            <a:ext cx="7559307" cy="46818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Executive Summary</a:t>
            </a:r>
            <a:endParaRPr lang="en-US" sz="4000">
              <a:cs typeface="Calibri"/>
            </a:endParaRPr>
          </a:p>
          <a:p>
            <a:pPr marL="0"/>
            <a:r>
              <a:rPr lang="en-US" sz="4000"/>
              <a:t>Business Objective</a:t>
            </a:r>
            <a:endParaRPr lang="en-US" sz="4000">
              <a:cs typeface="Calibri"/>
            </a:endParaRPr>
          </a:p>
          <a:p>
            <a:pPr marL="0"/>
            <a:r>
              <a:rPr lang="en-US" sz="4000"/>
              <a:t>Segmentation Overview</a:t>
            </a:r>
            <a:endParaRPr lang="en-US" sz="4000" err="1">
              <a:cs typeface="Calibri"/>
            </a:endParaRPr>
          </a:p>
          <a:p>
            <a:pPr marL="0"/>
            <a:r>
              <a:rPr lang="en-US" sz="4000"/>
              <a:t>Segment Analysis </a:t>
            </a:r>
            <a:r>
              <a:rPr lang="en-US" sz="4000">
                <a:cs typeface="Calibri"/>
              </a:rPr>
              <a:t>&amp; Recommendations</a:t>
            </a:r>
          </a:p>
          <a:p>
            <a:r>
              <a:rPr lang="en-US" sz="4000"/>
              <a:t>Financial Implications</a:t>
            </a:r>
            <a:endParaRPr lang="en-US" sz="4000">
              <a:cs typeface="Calibri"/>
            </a:endParaRPr>
          </a:p>
          <a:p>
            <a:endParaRPr lang="en-US" sz="4000">
              <a:cs typeface="Calibri"/>
            </a:endParaRPr>
          </a:p>
        </p:txBody>
      </p:sp>
      <p:pic>
        <p:nvPicPr>
          <p:cNvPr id="7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00A61647-2715-4679-BBBC-751145DB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8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BBA441A-5C66-49E9-96CE-9E8840BD2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08" y="788487"/>
            <a:ext cx="3289541" cy="428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33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6F99D-6D5E-4C1B-8BC2-A40B38E19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7" y="-37441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5: Let's sew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4EF7-5748-4F72-8CE9-5A694E428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47" y="1106757"/>
            <a:ext cx="10788769" cy="52571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Recommendations: 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cs typeface="Calibri"/>
              </a:rPr>
              <a:t>PRICING </a:t>
            </a:r>
            <a:endParaRPr lang="en-US" sz="2400">
              <a:cs typeface="Calibri"/>
            </a:endParaRPr>
          </a:p>
          <a:p>
            <a:pPr lvl="1"/>
            <a:r>
              <a:rPr lang="en-US">
                <a:cs typeface="Calibri"/>
              </a:rPr>
              <a:t>20 % Price Increase(except special)</a:t>
            </a:r>
          </a:p>
          <a:p>
            <a:pPr lvl="1"/>
            <a:r>
              <a:rPr lang="en-US">
                <a:cs typeface="Calibri"/>
              </a:rPr>
              <a:t>20 % Discount on Product Special</a:t>
            </a:r>
          </a:p>
          <a:p>
            <a:pPr marL="0" indent="0">
              <a:buNone/>
            </a:pPr>
            <a:r>
              <a:rPr lang="en-US" sz="2400" b="1">
                <a:cs typeface="Calibri"/>
              </a:rPr>
              <a:t>BUNDLING</a:t>
            </a:r>
            <a:endParaRPr lang="en-US" sz="2400">
              <a:cs typeface="Calibri"/>
            </a:endParaRPr>
          </a:p>
          <a:p>
            <a:pPr lvl="1"/>
            <a:r>
              <a:rPr lang="en-US">
                <a:cs typeface="Calibri"/>
              </a:rPr>
              <a:t>Attractive Product Bundles</a:t>
            </a:r>
          </a:p>
          <a:p>
            <a:pPr lvl="2"/>
            <a:r>
              <a:rPr lang="en-US" sz="2400">
                <a:cs typeface="Calibri"/>
              </a:rPr>
              <a:t>Public and Impulse – 193% in Purchase </a:t>
            </a:r>
            <a:r>
              <a:rPr lang="en-US" sz="2400" err="1">
                <a:cs typeface="Calibri"/>
              </a:rPr>
              <a:t>Prob</a:t>
            </a:r>
          </a:p>
          <a:p>
            <a:pPr lvl="2"/>
            <a:r>
              <a:rPr lang="en-US" sz="2400">
                <a:cs typeface="Calibri"/>
              </a:rPr>
              <a:t>Fabric and Quilt – 168% in Purchase </a:t>
            </a:r>
            <a:r>
              <a:rPr lang="en-US" sz="2400" err="1">
                <a:cs typeface="Calibri"/>
              </a:rPr>
              <a:t>Prob</a:t>
            </a:r>
          </a:p>
          <a:p>
            <a:pPr lvl="1"/>
            <a:r>
              <a:rPr lang="en-US">
                <a:cs typeface="Calibri"/>
              </a:rPr>
              <a:t>Avoid Product Bundles</a:t>
            </a:r>
          </a:p>
          <a:p>
            <a:pPr lvl="2"/>
            <a:r>
              <a:rPr lang="en-US" sz="2400">
                <a:cs typeface="Calibri"/>
              </a:rPr>
              <a:t>Paper and Special – 70% Decrease in Purchase </a:t>
            </a:r>
            <a:r>
              <a:rPr lang="en-US" sz="2400" err="1">
                <a:cs typeface="Calibri"/>
              </a:rPr>
              <a:t>Prob</a:t>
            </a:r>
          </a:p>
          <a:p>
            <a:pPr marL="0" indent="0">
              <a:buNone/>
            </a:pPr>
            <a:r>
              <a:rPr lang="en-US" sz="2400" b="1">
                <a:cs typeface="Calibri"/>
              </a:rPr>
              <a:t>MARCOM </a:t>
            </a:r>
          </a:p>
          <a:p>
            <a:pPr lvl="1"/>
            <a:r>
              <a:rPr lang="en-US">
                <a:cs typeface="Calibri"/>
              </a:rPr>
              <a:t>Reduce Email by 20%</a:t>
            </a:r>
          </a:p>
          <a:p>
            <a:pPr lvl="1"/>
            <a:r>
              <a:rPr lang="en-US">
                <a:cs typeface="Calibri"/>
              </a:rPr>
              <a:t>Continue Focus on Mail and SMS</a:t>
            </a:r>
          </a:p>
        </p:txBody>
      </p:sp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74E18BB-770C-4A70-BC07-4185937C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791" y="1915696"/>
            <a:ext cx="3447690" cy="3156004"/>
          </a:xfrm>
          <a:prstGeom prst="rect">
            <a:avLst/>
          </a:prstGeom>
        </p:spPr>
      </p:pic>
      <p:pic>
        <p:nvPicPr>
          <p:cNvPr id="4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9B5E7211-1C77-41AC-93D3-169E3DB4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422" y="-27184"/>
            <a:ext cx="2111786" cy="7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B2F1B-CBA6-4195-ABC8-1760DC74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2" y="120710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5: Let's sew 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6EAEA-7819-4D89-8A5C-A6C395FA1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34" y="1293662"/>
            <a:ext cx="11363864" cy="5530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Financial Implications:</a:t>
            </a:r>
            <a:endParaRPr lang="en-US"/>
          </a:p>
          <a:p>
            <a:pPr marL="0" indent="0">
              <a:buNone/>
            </a:pPr>
            <a:r>
              <a:rPr lang="en-US" sz="2400" b="1">
                <a:cs typeface="Calibri"/>
              </a:rPr>
              <a:t>PRICING</a:t>
            </a:r>
          </a:p>
          <a:p>
            <a:pPr lvl="1"/>
            <a:r>
              <a:rPr lang="en-US">
                <a:cs typeface="Calibri"/>
              </a:rPr>
              <a:t>14.2% Revenue Increase</a:t>
            </a:r>
          </a:p>
          <a:p>
            <a:pPr lvl="1"/>
            <a:r>
              <a:rPr lang="en-US">
                <a:cs typeface="Calibri"/>
              </a:rPr>
              <a:t>Incremental Revenue Change:  </a:t>
            </a:r>
            <a:r>
              <a:rPr lang="en-US"/>
              <a:t>$ 23,091.60 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Top Product Revenue Gains: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cs typeface="Calibri"/>
              </a:rPr>
              <a:t>MARCOM</a:t>
            </a:r>
          </a:p>
          <a:p>
            <a:pPr lvl="1"/>
            <a:r>
              <a:rPr lang="en-US">
                <a:cs typeface="Calibri"/>
              </a:rPr>
              <a:t>8.59% Marcom Cost Savings</a:t>
            </a:r>
          </a:p>
          <a:p>
            <a:endParaRPr lang="en-US">
              <a:cs typeface="Calibri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51A329FB-9CCB-4A50-BD84-F53941204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67181"/>
              </p:ext>
            </p:extLst>
          </p:nvPr>
        </p:nvGraphicFramePr>
        <p:xfrm>
          <a:off x="1178943" y="3508075"/>
          <a:ext cx="6016992" cy="160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8496">
                  <a:extLst>
                    <a:ext uri="{9D8B030D-6E8A-4147-A177-3AD203B41FA5}">
                      <a16:colId xmlns:a16="http://schemas.microsoft.com/office/drawing/2014/main" val="2415165893"/>
                    </a:ext>
                  </a:extLst>
                </a:gridCol>
                <a:gridCol w="3008496">
                  <a:extLst>
                    <a:ext uri="{9D8B030D-6E8A-4147-A177-3AD203B41FA5}">
                      <a16:colId xmlns:a16="http://schemas.microsoft.com/office/drawing/2014/main" val="702470646"/>
                    </a:ext>
                  </a:extLst>
                </a:gridCol>
              </a:tblGrid>
              <a:tr h="4092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% Rev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32438"/>
                  </a:ext>
                </a:extLst>
              </a:tr>
              <a:tr h="4092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19.78%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390909"/>
                  </a:ext>
                </a:extLst>
              </a:tr>
              <a:tr h="392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19.16%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6120"/>
                  </a:ext>
                </a:extLst>
              </a:tr>
              <a:tr h="392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err="1"/>
                        <a:t>Pct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18.71%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96900"/>
                  </a:ext>
                </a:extLst>
              </a:tr>
            </a:tbl>
          </a:graphicData>
        </a:graphic>
      </p:graphicFrame>
      <p:pic>
        <p:nvPicPr>
          <p:cNvPr id="4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1364133A-ED20-4558-B3AE-57CF6079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83F3469-E06A-453F-8B3B-7B0E3A5B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155" y="2563031"/>
            <a:ext cx="4037160" cy="242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20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ED8EF-7BC1-4CCA-8F69-3F6F255E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Financial Implications - Consolidated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EB59A5-2ADD-4C6E-A227-47CF335B2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190" y="1519313"/>
            <a:ext cx="8439507" cy="5035847"/>
          </a:xfrm>
          <a:prstGeom prst="rect">
            <a:avLst/>
          </a:prstGeom>
        </p:spPr>
      </p:pic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9AEC3BE3-8996-4E93-B38B-90FF96A5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29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5115-73D7-4866-AC78-7BE9B5B3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Financial Implications - Consolidated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7FBDF77-ED32-4955-9360-E1478A8A2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182255"/>
              </p:ext>
            </p:extLst>
          </p:nvPr>
        </p:nvGraphicFramePr>
        <p:xfrm>
          <a:off x="838200" y="1825625"/>
          <a:ext cx="10782457" cy="4335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108">
                  <a:extLst>
                    <a:ext uri="{9D8B030D-6E8A-4147-A177-3AD203B41FA5}">
                      <a16:colId xmlns:a16="http://schemas.microsoft.com/office/drawing/2014/main" val="3660494175"/>
                    </a:ext>
                  </a:extLst>
                </a:gridCol>
                <a:gridCol w="2354790">
                  <a:extLst>
                    <a:ext uri="{9D8B030D-6E8A-4147-A177-3AD203B41FA5}">
                      <a16:colId xmlns:a16="http://schemas.microsoft.com/office/drawing/2014/main" val="3256805886"/>
                    </a:ext>
                  </a:extLst>
                </a:gridCol>
                <a:gridCol w="2788566">
                  <a:extLst>
                    <a:ext uri="{9D8B030D-6E8A-4147-A177-3AD203B41FA5}">
                      <a16:colId xmlns:a16="http://schemas.microsoft.com/office/drawing/2014/main" val="1052940832"/>
                    </a:ext>
                  </a:extLst>
                </a:gridCol>
                <a:gridCol w="2272165">
                  <a:extLst>
                    <a:ext uri="{9D8B030D-6E8A-4147-A177-3AD203B41FA5}">
                      <a16:colId xmlns:a16="http://schemas.microsoft.com/office/drawing/2014/main" val="3006370519"/>
                    </a:ext>
                  </a:extLst>
                </a:gridCol>
                <a:gridCol w="1631828">
                  <a:extLst>
                    <a:ext uri="{9D8B030D-6E8A-4147-A177-3AD203B41FA5}">
                      <a16:colId xmlns:a16="http://schemas.microsoft.com/office/drawing/2014/main" val="834879121"/>
                    </a:ext>
                  </a:extLst>
                </a:gridCol>
              </a:tblGrid>
              <a:tr h="626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</a:rPr>
                        <a:t>Cluster</a:t>
                      </a:r>
                      <a:endParaRPr lang="en-US" sz="2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</a:rPr>
                        <a:t>Current Total Rev</a:t>
                      </a:r>
                      <a:endParaRPr lang="en-US" sz="2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</a:rPr>
                        <a:t>Projected Incremental Rev</a:t>
                      </a:r>
                      <a:endParaRPr lang="en-US" sz="2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</a:rPr>
                        <a:t>Forecasted Total Rev</a:t>
                      </a:r>
                      <a:endParaRPr lang="en-US" sz="2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</a:rPr>
                        <a:t>% Rev Change</a:t>
                      </a:r>
                      <a:endParaRPr lang="en-US" sz="2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1139785"/>
                  </a:ext>
                </a:extLst>
              </a:tr>
              <a:tr h="626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Thrifty Shoppers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   94,357.54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           11,074.64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 105,432.18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11.74%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935004"/>
                  </a:ext>
                </a:extLst>
              </a:tr>
              <a:tr h="5953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High Rollers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 270,604.19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           38,510.14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 309,114.33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14.23%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4155417"/>
                  </a:ext>
                </a:extLst>
              </a:tr>
              <a:tr h="5953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Fleece Lovers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   93,807.19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           12,072.34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 105,879.53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12.87%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7203185"/>
                  </a:ext>
                </a:extLst>
              </a:tr>
              <a:tr h="5953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Paper is Life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   91,216.24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           11,984.02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 103,200.26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13.14%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0571970"/>
                  </a:ext>
                </a:extLst>
              </a:tr>
              <a:tr h="5953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Let's Sew Them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 162,578.40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           23,091.60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 185,670.00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14.20%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98538948"/>
                  </a:ext>
                </a:extLst>
              </a:tr>
              <a:tr h="5953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 712,563.56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             96,732.74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 $                  809,296.30 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13.58%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0049967"/>
                  </a:ext>
                </a:extLst>
              </a:tr>
            </a:tbl>
          </a:graphicData>
        </a:graphic>
      </p:graphicFrame>
      <p:pic>
        <p:nvPicPr>
          <p:cNvPr id="3" name="Picture 2" descr="A drawing of a face&#10;&#10;Description generated with high confidence">
            <a:extLst>
              <a:ext uri="{FF2B5EF4-FFF2-40B4-BE49-F238E27FC236}">
                <a16:creationId xmlns:a16="http://schemas.microsoft.com/office/drawing/2014/main" id="{60130408-1D61-4243-B364-0F077BC86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5861-4CA3-40CF-AAFA-AA740283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77578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Test and Learn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26B1-955A-46AA-B84D-3B8D271AB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1451814"/>
            <a:ext cx="7352582" cy="42794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>
                <a:cs typeface="Calibri"/>
              </a:rPr>
              <a:t>Monitor marcom performance on sales</a:t>
            </a: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Improved: Continue with reduction in frequency</a:t>
            </a: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Decline: Issue could be with content quality and not frequency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cs typeface="Calibri"/>
              </a:rPr>
              <a:t>Increase discounts if current discount levels don’t work</a:t>
            </a:r>
          </a:p>
          <a:p>
            <a:pPr>
              <a:buFont typeface="Arial"/>
              <a:buChar char="•"/>
            </a:pPr>
            <a:r>
              <a:rPr lang="en-US">
                <a:cs typeface="Calibri"/>
              </a:rPr>
              <a:t>Product Jewelry has an almost elastic demand  for segment 1 &amp; 3</a:t>
            </a:r>
          </a:p>
          <a:p>
            <a:pPr lvl="1">
              <a:buFont typeface="Arial"/>
              <a:buChar char="•"/>
            </a:pPr>
            <a:r>
              <a:rPr lang="en-US">
                <a:cs typeface="Calibri"/>
              </a:rPr>
              <a:t>Might have to decrease the price soon</a:t>
            </a:r>
          </a:p>
          <a:p>
            <a:pPr>
              <a:buFont typeface="Arial"/>
              <a:buChar char="•"/>
            </a:pP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23B4D6DF-A3A1-49F2-A3B7-331F96C2A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963" y="1758574"/>
            <a:ext cx="3318294" cy="3139569"/>
          </a:xfrm>
          <a:prstGeom prst="rect">
            <a:avLst/>
          </a:prstGeom>
        </p:spPr>
      </p:pic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BDD6421C-C7FE-4BD5-9AD3-A56A9EF4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31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F55FFF17-D3D5-4F58-BA56-54EA901CE0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5CC4BB94-B415-46F7-94AE-2F4EEC8E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27" y="2709513"/>
            <a:ext cx="4448774" cy="1686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EB4785-CA98-40A4-8F3E-937502EB6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65" y="2416115"/>
            <a:ext cx="4152900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bg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THANK YOU</a:t>
            </a:r>
          </a:p>
        </p:txBody>
      </p:sp>
      <p:pic>
        <p:nvPicPr>
          <p:cNvPr id="5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21B177-EA84-401F-ACA9-B3B80ECB2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73" y="401847"/>
            <a:ext cx="4281577" cy="32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0E67-2DCE-4E01-8F7F-F1459058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73" y="-94951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84014-2951-471C-957D-B8CA3B325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73" y="905473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Calibri"/>
                <a:cs typeface="Calibri"/>
              </a:rPr>
              <a:t>Founded in 1943</a:t>
            </a:r>
            <a:endParaRPr lang="en-US"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Leading fabric and craft retailer </a:t>
            </a:r>
          </a:p>
          <a:p>
            <a:pPr lvl="1"/>
            <a:r>
              <a:rPr lang="en-US" sz="2800">
                <a:latin typeface="Calibri"/>
                <a:cs typeface="Calibri"/>
              </a:rPr>
              <a:t>865 stores in 49 states</a:t>
            </a:r>
          </a:p>
          <a:p>
            <a:r>
              <a:rPr lang="en-US">
                <a:latin typeface="Calibri"/>
                <a:cs typeface="Calibri"/>
              </a:rPr>
              <a:t>$2.4 Billion in revenue in 2017</a:t>
            </a:r>
          </a:p>
          <a:p>
            <a:pPr marL="0" indent="0">
              <a:buNone/>
            </a:pPr>
            <a:r>
              <a:rPr lang="en-US" b="1">
                <a:latin typeface="Calibri"/>
                <a:cs typeface="Calibri"/>
              </a:rPr>
              <a:t>Business Objective </a:t>
            </a:r>
          </a:p>
          <a:p>
            <a:r>
              <a:rPr lang="en-US">
                <a:latin typeface="Calibri"/>
                <a:cs typeface="Calibri"/>
              </a:rPr>
              <a:t>To maximize revenue based on</a:t>
            </a:r>
          </a:p>
          <a:p>
            <a:pPr lvl="1"/>
            <a:r>
              <a:rPr lang="en-US" sz="2800">
                <a:latin typeface="Calibri"/>
                <a:cs typeface="Calibri"/>
              </a:rPr>
              <a:t>Pricing </a:t>
            </a:r>
          </a:p>
          <a:p>
            <a:pPr lvl="1"/>
            <a:r>
              <a:rPr lang="en-US" sz="2800">
                <a:latin typeface="Calibri"/>
                <a:cs typeface="Calibri"/>
              </a:rPr>
              <a:t>Product Bundling</a:t>
            </a:r>
          </a:p>
          <a:p>
            <a:pPr lvl="1"/>
            <a:r>
              <a:rPr lang="en-US" sz="2800">
                <a:latin typeface="Calibri"/>
                <a:cs typeface="Calibri"/>
              </a:rPr>
              <a:t>Marcom Channel Mix</a:t>
            </a:r>
          </a:p>
          <a:p>
            <a:pPr marL="0" indent="0">
              <a:buNone/>
            </a:pPr>
            <a:r>
              <a:rPr lang="en-US" b="1">
                <a:latin typeface="Calibri"/>
                <a:cs typeface="Calibri"/>
              </a:rPr>
              <a:t>Financial Implications</a:t>
            </a:r>
          </a:p>
          <a:p>
            <a:pPr lvl="1"/>
            <a:r>
              <a:rPr lang="en-US" sz="2800" b="1">
                <a:latin typeface="Calibri"/>
                <a:cs typeface="Calibri"/>
              </a:rPr>
              <a:t>$ 96,732.74</a:t>
            </a:r>
            <a:r>
              <a:rPr lang="en-US" sz="2800">
                <a:latin typeface="Calibri"/>
                <a:cs typeface="Calibri"/>
              </a:rPr>
              <a:t> increase in revenue –</a:t>
            </a:r>
            <a:r>
              <a:rPr lang="en-US" sz="2800" b="1">
                <a:latin typeface="Calibri"/>
                <a:cs typeface="Calibri"/>
              </a:rPr>
              <a:t> 13.58 %</a:t>
            </a:r>
            <a:r>
              <a:rPr lang="en-US" sz="2800">
                <a:latin typeface="Calibri"/>
                <a:cs typeface="Calibri"/>
              </a:rPr>
              <a:t> improvement</a:t>
            </a:r>
          </a:p>
          <a:p>
            <a:pPr marL="0" indent="0">
              <a:buNone/>
            </a:pPr>
            <a:endParaRPr lang="en-US">
              <a:latin typeface="Rockwell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1924F667-0BAA-42F4-B3A0-2AC9B9AF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87EB617-DF09-4E54-9CD3-3B59796B5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095" y="1839369"/>
            <a:ext cx="3979653" cy="29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3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1FB9-A644-4DE3-A316-60E08FB9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37" y="-209970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Analysis Strategy</a:t>
            </a:r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5C706668-23BB-4F7F-B75E-73DE0143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509201"/>
              </p:ext>
            </p:extLst>
          </p:nvPr>
        </p:nvGraphicFramePr>
        <p:xfrm>
          <a:off x="301925" y="910088"/>
          <a:ext cx="7131168" cy="5584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65D06120-9B2E-4140-A128-084DD576F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4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F42F29A-ACD1-42DC-9774-17DBF952D3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776" y="1956931"/>
            <a:ext cx="4123427" cy="27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4D7E-A157-4889-BF0B-BA527B8AF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61" y="26897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  <a:latin typeface="Calibri"/>
                <a:cs typeface="Calibri"/>
              </a:rPr>
              <a:t>Segmentation Overview</a:t>
            </a:r>
            <a:br>
              <a:rPr lang="en-US" sz="4400">
                <a:solidFill>
                  <a:schemeClr val="tx1"/>
                </a:solidFill>
                <a:latin typeface="Calibri"/>
                <a:cs typeface="Calibri"/>
              </a:rPr>
            </a:br>
            <a:endParaRPr lang="en-US" sz="540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629A-4485-4C36-8000-B1B3A5888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46" y="786442"/>
            <a:ext cx="7013620" cy="56670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 sz="4000">
                <a:latin typeface="Calibri"/>
                <a:cs typeface="Calibri"/>
              </a:rPr>
              <a:t>Segment 1: Thrifty Shoppers</a:t>
            </a:r>
          </a:p>
          <a:p>
            <a:r>
              <a:rPr lang="en-US" sz="4000">
                <a:latin typeface="Calibri"/>
                <a:cs typeface="Calibri"/>
              </a:rPr>
              <a:t>Segment 2: High Rollers</a:t>
            </a:r>
          </a:p>
          <a:p>
            <a:r>
              <a:rPr lang="en-US" sz="4000">
                <a:latin typeface="Calibri"/>
                <a:cs typeface="Calibri"/>
              </a:rPr>
              <a:t>Segment 3: Fleece Lovers</a:t>
            </a:r>
          </a:p>
          <a:p>
            <a:r>
              <a:rPr lang="en-US" sz="4000">
                <a:latin typeface="Calibri"/>
                <a:cs typeface="Calibri"/>
              </a:rPr>
              <a:t>Segment 4: Paper is Life !</a:t>
            </a:r>
          </a:p>
          <a:p>
            <a:r>
              <a:rPr lang="en-US" sz="4000">
                <a:latin typeface="Calibri"/>
                <a:cs typeface="Calibri"/>
              </a:rPr>
              <a:t>Segment 5: Let's Sew Them</a:t>
            </a:r>
          </a:p>
          <a:p>
            <a:endParaRPr lang="en-US">
              <a:cs typeface="Arial"/>
            </a:endParaRPr>
          </a:p>
        </p:txBody>
      </p: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FA583631-7A70-4DF8-9AD2-B76FC254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3" name="Picture 5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3E788D26-FF6E-42FB-8327-F9B019EB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2" y="2138133"/>
            <a:ext cx="5460518" cy="279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4563583F-29DF-46B4-8999-67329CEC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96" y="-12370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Segment Characteristics</a:t>
            </a:r>
          </a:p>
        </p:txBody>
      </p:sp>
      <p:pic>
        <p:nvPicPr>
          <p:cNvPr id="3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73AF4AD9-2286-43BC-A71E-BE4FD760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F474D2-D55E-4DE8-8B9D-33766D11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65" y="1048006"/>
            <a:ext cx="9716217" cy="55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2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CC99-CAA4-4B3A-9856-6440DF51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29" y="-248614"/>
            <a:ext cx="11280475" cy="16093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Segment 1: Thrifty Shoppers</a:t>
            </a:r>
            <a:endParaRPr lang="en-US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DC2A-F076-4068-8BE9-C578EAE73A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0678" y="1404548"/>
            <a:ext cx="6007461" cy="48327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latin typeface="Calibri"/>
                <a:cs typeface="Calibri"/>
              </a:rPr>
              <a:t>Key Characteristics: </a:t>
            </a: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latin typeface="Calibri"/>
              <a:cs typeface="Calibri"/>
            </a:endParaRPr>
          </a:p>
          <a:p>
            <a:pPr lvl="1"/>
            <a:r>
              <a:rPr lang="en-US" sz="3000">
                <a:latin typeface="Calibri"/>
                <a:cs typeface="Calibri"/>
              </a:rPr>
              <a:t>Largest Customer Share (35.36%)</a:t>
            </a:r>
          </a:p>
          <a:p>
            <a:pPr marL="457200" lvl="1" indent="0">
              <a:buNone/>
            </a:pPr>
            <a:endParaRPr lang="en-US" sz="3000">
              <a:latin typeface="Calibri"/>
              <a:cs typeface="Calibri"/>
            </a:endParaRPr>
          </a:p>
          <a:p>
            <a:pPr lvl="1"/>
            <a:r>
              <a:rPr lang="en-US" sz="3000">
                <a:latin typeface="Calibri"/>
                <a:cs typeface="Calibri"/>
              </a:rPr>
              <a:t>65% Lower Revenue Share Compared to The Largest.</a:t>
            </a:r>
          </a:p>
          <a:p>
            <a:pPr marL="457200" lvl="1" indent="0">
              <a:buNone/>
            </a:pPr>
            <a:endParaRPr lang="en-US" sz="3000">
              <a:latin typeface="Calibri"/>
              <a:cs typeface="Calibri"/>
            </a:endParaRPr>
          </a:p>
          <a:p>
            <a:pPr lvl="1"/>
            <a:r>
              <a:rPr lang="en-US" sz="3000">
                <a:latin typeface="Calibri"/>
                <a:cs typeface="Calibri"/>
              </a:rPr>
              <a:t>Top Products By Revenue</a:t>
            </a:r>
          </a:p>
          <a:p>
            <a:pPr lvl="2"/>
            <a:r>
              <a:rPr lang="en-US" sz="3000">
                <a:latin typeface="Calibri"/>
                <a:cs typeface="Calibri"/>
              </a:rPr>
              <a:t>Other, Sew, Needle</a:t>
            </a:r>
          </a:p>
          <a:p>
            <a:pPr lvl="2"/>
            <a:endParaRPr lang="en-US" sz="2800">
              <a:latin typeface="Calibri"/>
              <a:cs typeface="Calibri"/>
            </a:endParaRPr>
          </a:p>
          <a:p>
            <a:pPr marL="548640" lvl="2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548640" lvl="2" indent="0">
              <a:buNone/>
            </a:pPr>
            <a:endParaRPr lang="en-US">
              <a:cs typeface="Calibri"/>
            </a:endParaRPr>
          </a:p>
        </p:txBody>
      </p:sp>
      <p:pic>
        <p:nvPicPr>
          <p:cNvPr id="11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FC1D7C4A-AEA9-4328-ACAA-6C00314A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pic>
        <p:nvPicPr>
          <p:cNvPr id="4" name="Picture 4" descr="A group of people in a store&#10;&#10;Description generated with high confidence">
            <a:extLst>
              <a:ext uri="{FF2B5EF4-FFF2-40B4-BE49-F238E27FC236}">
                <a16:creationId xmlns:a16="http://schemas.microsoft.com/office/drawing/2014/main" id="{BEAD8121-BCE0-4447-8C67-562FD71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21" y="1451984"/>
            <a:ext cx="4727274" cy="41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E134-50BF-4F1A-A3A6-9920F9D1F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0" y="-166838"/>
            <a:ext cx="10515600" cy="132556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Segment 1 : Thrifty Shopper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A508A-03DA-46BA-8F79-FB2973C5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24" y="1207399"/>
            <a:ext cx="10803146" cy="537213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Recommendations: 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 b="1">
                <a:cs typeface="Calibri"/>
              </a:rPr>
              <a:t>PRICING </a:t>
            </a:r>
            <a:endParaRPr lang="en-US" sz="2400">
              <a:cs typeface="Calibri"/>
            </a:endParaRPr>
          </a:p>
          <a:p>
            <a:pPr lvl="1"/>
            <a:r>
              <a:rPr lang="en-US">
                <a:cs typeface="Calibri"/>
              </a:rPr>
              <a:t>20 % Price Increase (except Product Warm)</a:t>
            </a:r>
          </a:p>
          <a:p>
            <a:pPr lvl="1"/>
            <a:r>
              <a:rPr lang="en-US">
                <a:cs typeface="Calibri"/>
              </a:rPr>
              <a:t>5% Discount for Product Warm</a:t>
            </a:r>
          </a:p>
          <a:p>
            <a:pPr marL="0" indent="0">
              <a:buNone/>
            </a:pPr>
            <a:r>
              <a:rPr lang="en-US" sz="2400" b="1">
                <a:cs typeface="Calibri"/>
              </a:rPr>
              <a:t>BUNDLING</a:t>
            </a:r>
            <a:endParaRPr lang="en-US" sz="2400">
              <a:cs typeface="Calibri"/>
            </a:endParaRPr>
          </a:p>
          <a:p>
            <a:pPr lvl="1"/>
            <a:r>
              <a:rPr lang="en-US">
                <a:cs typeface="Calibri"/>
              </a:rPr>
              <a:t>Attractive Product Bundles</a:t>
            </a:r>
          </a:p>
          <a:p>
            <a:pPr lvl="2"/>
            <a:r>
              <a:rPr lang="en-US" sz="2400">
                <a:cs typeface="Calibri"/>
              </a:rPr>
              <a:t>Special and </a:t>
            </a:r>
            <a:r>
              <a:rPr lang="en-US" sz="2400" err="1">
                <a:cs typeface="Calibri"/>
              </a:rPr>
              <a:t>Homedec</a:t>
            </a:r>
            <a:r>
              <a:rPr lang="en-US" sz="2400">
                <a:cs typeface="Calibri"/>
              </a:rPr>
              <a:t>. – 891% Increase in Purchase </a:t>
            </a:r>
            <a:r>
              <a:rPr lang="en-US" sz="2400" err="1">
                <a:cs typeface="Calibri"/>
              </a:rPr>
              <a:t>Prob</a:t>
            </a:r>
          </a:p>
          <a:p>
            <a:pPr lvl="2"/>
            <a:r>
              <a:rPr lang="en-US" sz="2400" err="1">
                <a:cs typeface="Calibri"/>
              </a:rPr>
              <a:t>Seasfloral</a:t>
            </a:r>
            <a:r>
              <a:rPr lang="en-US" sz="2400">
                <a:cs typeface="Calibri"/>
              </a:rPr>
              <a:t> and Impulse – 625% Increase in Purchase </a:t>
            </a:r>
            <a:r>
              <a:rPr lang="en-US" sz="2400" err="1">
                <a:cs typeface="Calibri"/>
              </a:rPr>
              <a:t>Prob</a:t>
            </a:r>
          </a:p>
          <a:p>
            <a:pPr lvl="1"/>
            <a:r>
              <a:rPr lang="en-US">
                <a:cs typeface="Calibri"/>
              </a:rPr>
              <a:t>Avoid Product Bundles</a:t>
            </a:r>
          </a:p>
          <a:p>
            <a:pPr lvl="2"/>
            <a:r>
              <a:rPr lang="en-US" sz="2400">
                <a:cs typeface="Calibri"/>
              </a:rPr>
              <a:t>Other and Special – 100 % Decrease in Purchase </a:t>
            </a:r>
            <a:r>
              <a:rPr lang="en-US" sz="2400" err="1">
                <a:cs typeface="Calibri"/>
              </a:rPr>
              <a:t>Prob</a:t>
            </a:r>
          </a:p>
          <a:p>
            <a:pPr marL="0" indent="0">
              <a:buNone/>
            </a:pPr>
            <a:r>
              <a:rPr lang="en-US" sz="2400" b="1">
                <a:cs typeface="Calibri"/>
              </a:rPr>
              <a:t>MARCOM</a:t>
            </a:r>
            <a:endParaRPr lang="en-US" sz="2400">
              <a:cs typeface="Calibri"/>
            </a:endParaRPr>
          </a:p>
          <a:p>
            <a:pPr lvl="1"/>
            <a:r>
              <a:rPr lang="en-US">
                <a:cs typeface="Calibri"/>
              </a:rPr>
              <a:t>Reduce Mail by 10%</a:t>
            </a:r>
          </a:p>
          <a:p>
            <a:pPr lvl="1"/>
            <a:r>
              <a:rPr lang="en-US">
                <a:cs typeface="Calibri"/>
              </a:rPr>
              <a:t>Reduce Email by 15%</a:t>
            </a:r>
          </a:p>
          <a:p>
            <a:pPr lvl="1"/>
            <a:r>
              <a:rPr lang="en-US">
                <a:cs typeface="Calibri"/>
              </a:rPr>
              <a:t>Continue Focus on SMS</a:t>
            </a:r>
          </a:p>
          <a:p>
            <a:pPr marL="0" indent="0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93750E8-D805-4C59-820A-653777F1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687" y="2151944"/>
            <a:ext cx="3303916" cy="3042942"/>
          </a:xfrm>
          <a:prstGeom prst="rect">
            <a:avLst/>
          </a:prstGeom>
        </p:spPr>
      </p:pic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4DAA6F23-E742-49AB-A775-3871C497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D152-E461-4991-A550-08900F96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28" y="-267479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Segment 1: Thrifty </a:t>
            </a:r>
            <a:r>
              <a:rPr lang="en-US">
                <a:latin typeface="Calibri"/>
                <a:cs typeface="Calibri"/>
              </a:rPr>
              <a:t>Shoppers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82EB0F-E5C2-40B2-A2FF-44136B32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93" y="934228"/>
            <a:ext cx="10975675" cy="55590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latin typeface="Calibri"/>
                <a:cs typeface="Calibri"/>
              </a:rPr>
              <a:t>Financial </a:t>
            </a:r>
            <a:r>
              <a:rPr lang="en-US" sz="3200" b="1">
                <a:latin typeface="Calibri"/>
                <a:cs typeface="Calibri"/>
              </a:rPr>
              <a:t>Implications </a:t>
            </a:r>
            <a:endParaRPr lang="en-US" sz="3200" b="1"/>
          </a:p>
          <a:p>
            <a:pPr marL="0" indent="0">
              <a:buNone/>
            </a:pPr>
            <a:r>
              <a:rPr lang="en-US" b="1">
                <a:latin typeface="Calibri"/>
                <a:cs typeface="Calibri"/>
              </a:rPr>
              <a:t>PRICING</a:t>
            </a:r>
          </a:p>
          <a:p>
            <a:pPr lvl="1"/>
            <a:r>
              <a:rPr lang="en-US" sz="2800">
                <a:latin typeface="Calibri"/>
                <a:cs typeface="Calibri"/>
              </a:rPr>
              <a:t>11.74 % Revenue Increase</a:t>
            </a:r>
          </a:p>
          <a:p>
            <a:pPr lvl="1"/>
            <a:r>
              <a:rPr lang="en-US" sz="2800">
                <a:latin typeface="Calibri"/>
                <a:cs typeface="Calibri"/>
              </a:rPr>
              <a:t>Incremental Revenue Change:  $ 11,074.64 </a:t>
            </a:r>
          </a:p>
          <a:p>
            <a:pPr lvl="1"/>
            <a:r>
              <a:rPr lang="en-US" sz="2800">
                <a:latin typeface="Calibri"/>
                <a:cs typeface="Calibri"/>
              </a:rPr>
              <a:t>Top Product Revenue Gains:</a:t>
            </a:r>
          </a:p>
          <a:p>
            <a:pPr lvl="1" algn="r"/>
            <a:endParaRPr lang="en-US" sz="2800">
              <a:cs typeface="Calibri"/>
            </a:endParaRPr>
          </a:p>
          <a:p>
            <a:pPr marL="457200" lvl="1" indent="0">
              <a:buNone/>
            </a:pPr>
            <a:endParaRPr lang="en-US" sz="2800">
              <a:cs typeface="Calibri"/>
            </a:endParaRPr>
          </a:p>
          <a:p>
            <a:pPr marL="457200" lvl="1" indent="0">
              <a:buNone/>
            </a:pPr>
            <a:endParaRPr lang="en-US" sz="2800">
              <a:cs typeface="Calibri"/>
            </a:endParaRPr>
          </a:p>
          <a:p>
            <a:pPr marL="457200" lvl="1" indent="0">
              <a:buNone/>
            </a:pPr>
            <a:endParaRPr lang="en-US" sz="2800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MARCOM </a:t>
            </a:r>
            <a:endParaRPr lang="en-US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800">
                <a:cs typeface="Calibri"/>
              </a:rPr>
              <a:t>12.56 % Marcom Cost Savings</a:t>
            </a:r>
          </a:p>
          <a:p>
            <a:pPr lvl="1"/>
            <a:endParaRPr lang="en-US" sz="2800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52B5DDDD-4B7F-4DFF-843F-4E60B9A5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420" y="1571"/>
            <a:ext cx="2111786" cy="790984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77941F0-F34D-4E4E-A4D1-2F7708429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005889"/>
              </p:ext>
            </p:extLst>
          </p:nvPr>
        </p:nvGraphicFramePr>
        <p:xfrm>
          <a:off x="1078302" y="3177396"/>
          <a:ext cx="5849994" cy="171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997">
                  <a:extLst>
                    <a:ext uri="{9D8B030D-6E8A-4147-A177-3AD203B41FA5}">
                      <a16:colId xmlns:a16="http://schemas.microsoft.com/office/drawing/2014/main" val="2415165893"/>
                    </a:ext>
                  </a:extLst>
                </a:gridCol>
                <a:gridCol w="2924997">
                  <a:extLst>
                    <a:ext uri="{9D8B030D-6E8A-4147-A177-3AD203B41FA5}">
                      <a16:colId xmlns:a16="http://schemas.microsoft.com/office/drawing/2014/main" val="702470646"/>
                    </a:ext>
                  </a:extLst>
                </a:gridCol>
              </a:tblGrid>
              <a:tr h="440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% Rev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32438"/>
                  </a:ext>
                </a:extLst>
              </a:tr>
              <a:tr h="4403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18.22%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390909"/>
                  </a:ext>
                </a:extLst>
              </a:tr>
              <a:tr h="418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15.96%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6120"/>
                  </a:ext>
                </a:extLst>
              </a:tr>
              <a:tr h="418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14.69%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96900"/>
                  </a:ext>
                </a:extLst>
              </a:tr>
            </a:tbl>
          </a:graphicData>
        </a:graphic>
      </p:graphicFrame>
      <p:pic>
        <p:nvPicPr>
          <p:cNvPr id="4" name="Picture 7">
            <a:extLst>
              <a:ext uri="{FF2B5EF4-FFF2-40B4-BE49-F238E27FC236}">
                <a16:creationId xmlns:a16="http://schemas.microsoft.com/office/drawing/2014/main" id="{AF12636A-5068-47B8-BD83-58DFE796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505522"/>
            <a:ext cx="4037160" cy="242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22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        </vt:lpstr>
      <vt:lpstr>Agenda</vt:lpstr>
      <vt:lpstr>Executive Summary</vt:lpstr>
      <vt:lpstr>Analysis Strategy</vt:lpstr>
      <vt:lpstr>Segmentation Overview </vt:lpstr>
      <vt:lpstr>Segment Characteristics</vt:lpstr>
      <vt:lpstr>Segment 1: Thrifty Shoppers</vt:lpstr>
      <vt:lpstr>Segment 1 : Thrifty Shopper</vt:lpstr>
      <vt:lpstr>Segment 1: Thrifty Shoppers</vt:lpstr>
      <vt:lpstr>Segment 2: High Rollers </vt:lpstr>
      <vt:lpstr>Segment 2: High Rollers</vt:lpstr>
      <vt:lpstr>Segment 2: High Rollers</vt:lpstr>
      <vt:lpstr>Segment 3: Fleece Lovers</vt:lpstr>
      <vt:lpstr>Segment 3: Fleece Lovers</vt:lpstr>
      <vt:lpstr>Segment 3: Fleece Lovers</vt:lpstr>
      <vt:lpstr>Segment 4: Paper is Life!</vt:lpstr>
      <vt:lpstr>Segment 4: Paper is Life!</vt:lpstr>
      <vt:lpstr>Segment 4: Paper is Life!</vt:lpstr>
      <vt:lpstr>Segment 5: Let's sew them</vt:lpstr>
      <vt:lpstr>Segment 5: Let's sew them</vt:lpstr>
      <vt:lpstr>Segment 5: Let's sew them</vt:lpstr>
      <vt:lpstr>Financial Implications - Consolidated</vt:lpstr>
      <vt:lpstr>Financial Implications - Consolidated</vt:lpstr>
      <vt:lpstr>Test and Learn 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       </dc:title>
  <cp:revision>3</cp:revision>
  <dcterms:modified xsi:type="dcterms:W3CDTF">2018-04-13T21:24:53Z</dcterms:modified>
</cp:coreProperties>
</file>